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6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333" autoAdjust="0"/>
  </p:normalViewPr>
  <p:slideViewPr>
    <p:cSldViewPr>
      <p:cViewPr>
        <p:scale>
          <a:sx n="50" d="100"/>
          <a:sy n="50" d="100"/>
        </p:scale>
        <p:origin x="-534" y="-5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225915-23F4-4429-AEFD-0A1F87AC7FD1}" type="datetimeFigureOut">
              <a:rPr lang="en-US" smtClean="0"/>
              <a:pPr/>
              <a:t>3/28/2011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C3D6D0-0D36-4501-9B07-F4ABDEF2870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11</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13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14</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16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C3D6D0-0D36-4501-9B07-F4ABDEF28709}" type="slidenum">
              <a:rPr lang="en-US" smtClean="0"/>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D81B66-3AA3-4A62-BD13-B803ACEBA48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E8300AA-9797-4D7A-9356-EEA9E363E564}" type="datetimeFigureOut">
              <a:rPr lang="en-US" smtClean="0"/>
              <a:pPr/>
              <a:t>3/28/2011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CBD81B66-3AA3-4A62-BD13-B803ACEBA487}"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8300AA-9797-4D7A-9356-EEA9E363E564}" type="datetimeFigureOut">
              <a:rPr lang="en-US" smtClean="0"/>
              <a:pPr/>
              <a:t>3/28/2011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D81B66-3AA3-4A62-BD13-B803ACEBA487}"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5.xml"/><Relationship Id="rId1" Type="http://schemas.openxmlformats.org/officeDocument/2006/relationships/audio" Target="file:///C:\Users\Public\Documents\Powerpoint\Track%207.mp3" TargetMode="External"/><Relationship Id="rId5" Type="http://schemas.openxmlformats.org/officeDocument/2006/relationships/image" Target="../media/image15.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audio" Target="file:///C:\Users\Amie\Downloads\surrendered.mp3" TargetMode="External"/><Relationship Id="rId6" Type="http://schemas.openxmlformats.org/officeDocument/2006/relationships/image" Target="../media/image20.png"/><Relationship Id="rId5" Type="http://schemas.openxmlformats.org/officeDocument/2006/relationships/image" Target="../media/image4.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slideLayout" Target="../slideLayouts/slideLayout5.xml"/><Relationship Id="rId7" Type="http://schemas.openxmlformats.org/officeDocument/2006/relationships/image" Target="../media/image24.png"/><Relationship Id="rId2" Type="http://schemas.openxmlformats.org/officeDocument/2006/relationships/audio" Target="file:///C:\Users\Amie\Downloads\DESTROY.mp3" TargetMode="External"/><Relationship Id="rId1" Type="http://schemas.openxmlformats.org/officeDocument/2006/relationships/audio" Target="file:///C:\Users\Amie\Downloads\multgun.mp3" TargetMode="Externa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notesSlide" Target="../notesSlides/notesSlide5.xml"/><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audio" Target="file:///C:\Users\Amie\Downloads\4magnusn.mp3" TargetMode="Externa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5.xml"/><Relationship Id="rId1" Type="http://schemas.openxmlformats.org/officeDocument/2006/relationships/audio" Target="file:///C:\Users\Amie\Downloads\drawswords.mp3" TargetMode="External"/><Relationship Id="rId5" Type="http://schemas.openxmlformats.org/officeDocument/2006/relationships/image" Target="../media/image32.png"/><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slideLayout" Target="../slideLayouts/slideLayout5.xml"/><Relationship Id="rId7" Type="http://schemas.openxmlformats.org/officeDocument/2006/relationships/image" Target="../media/image35.png"/><Relationship Id="rId2" Type="http://schemas.openxmlformats.org/officeDocument/2006/relationships/audio" Target="file:///C:\Users\Amie\Downloads\9m_pistol.mp3" TargetMode="External"/><Relationship Id="rId1" Type="http://schemas.openxmlformats.org/officeDocument/2006/relationships/audio" Target="file:///C:\Users\Amie\Downloads\two_guns.mp3" TargetMode="Externa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39.jpeg"/><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slideLayout" Target="../slideLayouts/slideLayout5.xml"/><Relationship Id="rId1" Type="http://schemas.openxmlformats.org/officeDocument/2006/relationships/audio" Target="file:///C:\Users\Amie\Downloads\boathorn.au" TargetMode="External"/><Relationship Id="rId5" Type="http://schemas.openxmlformats.org/officeDocument/2006/relationships/image" Target="../media/image42.png"/><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slideLayout" Target="../slideLayouts/slideLayout5.xml"/><Relationship Id="rId1" Type="http://schemas.openxmlformats.org/officeDocument/2006/relationships/audio" Target="file:///C:\Users\Amie\Downloads\dhornbls.mp3" TargetMode="External"/><Relationship Id="rId5" Type="http://schemas.openxmlformats.org/officeDocument/2006/relationships/image" Target="../media/image45.png"/><Relationship Id="rId4" Type="http://schemas.openxmlformats.org/officeDocument/2006/relationships/image" Target="../media/image4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Layout" Target="../slideLayouts/slideLayout5.xml"/><Relationship Id="rId1" Type="http://schemas.openxmlformats.org/officeDocument/2006/relationships/audio" Target="file:///C:\Users\Amie\Downloads\Horse.mp3" TargetMode="External"/><Relationship Id="rId5" Type="http://schemas.openxmlformats.org/officeDocument/2006/relationships/image" Target="../media/image48.png"/><Relationship Id="rId4" Type="http://schemas.openxmlformats.org/officeDocument/2006/relationships/image" Target="../media/image47.jpeg"/></Relationships>
</file>

<file path=ppt/slides/_rels/slide2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slideLayout" Target="../slideLayouts/slideLayout5.xml"/><Relationship Id="rId1" Type="http://schemas.openxmlformats.org/officeDocument/2006/relationships/audio" Target="file:///C:\Users\Amie\Downloads\siren.mp3" TargetMode="External"/><Relationship Id="rId5" Type="http://schemas.openxmlformats.org/officeDocument/2006/relationships/image" Target="../media/image51.png"/><Relationship Id="rId4" Type="http://schemas.openxmlformats.org/officeDocument/2006/relationships/image" Target="../media/image50.jpeg"/></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Layout" Target="../slideLayouts/slideLayout2.xml"/><Relationship Id="rId1" Type="http://schemas.openxmlformats.org/officeDocument/2006/relationships/audio" Target="file:///C:\Users\Amie\Documents\CONFEDERATE%20SONG%20~%20IF%20THE%20SOUTH%20WOULDA%20WON.mp3"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audio" Target="file:///C:\Users\Public\Music\The%20War%20is%20Over%20-%20Trust%20Company%20(2m%2020s).mp3" TargetMode="Externa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5.xml"/><Relationship Id="rId1" Type="http://schemas.openxmlformats.org/officeDocument/2006/relationships/audio" Target="file:///C:\Users\Public\Documents\Powerpoint\Track%207.mp3" TargetMode="External"/><Relationship Id="rId6" Type="http://schemas.openxmlformats.org/officeDocument/2006/relationships/image" Target="../media/image13.png"/><Relationship Id="rId5" Type="http://schemas.openxmlformats.org/officeDocument/2006/relationships/image" Target="../media/image5.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5.xml"/><Relationship Id="rId1" Type="http://schemas.openxmlformats.org/officeDocument/2006/relationships/audio" Target="file:///C:\Users\Public\Documents\Powerpoint\Track%207.mp3" TargetMode="External"/><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5.xml"/><Relationship Id="rId1" Type="http://schemas.openxmlformats.org/officeDocument/2006/relationships/audio" Target="file:///C:\Users\Public\Documents\Powerpoint\Track%2013.mp3" TargetMode="External"/><Relationship Id="rId5" Type="http://schemas.openxmlformats.org/officeDocument/2006/relationships/image" Target="../media/image17.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research.surnames.com/images/civil_war_soldiers.jpg"/>
          <p:cNvPicPr>
            <a:picLocks noChangeAspect="1" noChangeArrowheads="1"/>
          </p:cNvPicPr>
          <p:nvPr/>
        </p:nvPicPr>
        <p:blipFill>
          <a:blip r:embed="rId3"/>
          <a:srcRect/>
          <a:stretch>
            <a:fillRect/>
          </a:stretch>
        </p:blipFill>
        <p:spPr bwMode="auto">
          <a:xfrm>
            <a:off x="381000" y="1524000"/>
            <a:ext cx="3977114" cy="3853107"/>
          </a:xfrm>
          <a:prstGeom prst="rect">
            <a:avLst/>
          </a:prstGeom>
          <a:noFill/>
        </p:spPr>
      </p:pic>
      <p:sp>
        <p:nvSpPr>
          <p:cNvPr id="2" name="Title 1"/>
          <p:cNvSpPr>
            <a:spLocks noGrp="1"/>
          </p:cNvSpPr>
          <p:nvPr>
            <p:ph type="ctrTitle"/>
          </p:nvPr>
        </p:nvSpPr>
        <p:spPr>
          <a:xfrm>
            <a:off x="533400" y="1295400"/>
            <a:ext cx="7851648" cy="1828800"/>
          </a:xfrm>
        </p:spPr>
        <p:txBody>
          <a:bodyPr/>
          <a:lstStyle/>
          <a:p>
            <a:r>
              <a:rPr lang="en-US" dirty="0" smtClean="0">
                <a:solidFill>
                  <a:schemeClr val="bg1"/>
                </a:solidFill>
              </a:rPr>
              <a:t>Civil War</a:t>
            </a:r>
            <a:endParaRPr lang="en-US" dirty="0">
              <a:solidFill>
                <a:schemeClr val="bg1"/>
              </a:solidFill>
            </a:endParaRPr>
          </a:p>
        </p:txBody>
      </p:sp>
      <p:sp>
        <p:nvSpPr>
          <p:cNvPr id="3" name="Subtitle 2"/>
          <p:cNvSpPr>
            <a:spLocks noGrp="1"/>
          </p:cNvSpPr>
          <p:nvPr>
            <p:ph type="subTitle" idx="1"/>
          </p:nvPr>
        </p:nvSpPr>
        <p:spPr/>
        <p:txBody>
          <a:bodyPr>
            <a:normAutofit/>
          </a:bodyPr>
          <a:lstStyle/>
          <a:p>
            <a:r>
              <a:rPr lang="en-US" dirty="0" smtClean="0"/>
              <a:t>    </a:t>
            </a:r>
            <a:r>
              <a:rPr lang="en-US" dirty="0" smtClean="0">
                <a:solidFill>
                  <a:schemeClr val="bg1"/>
                </a:solidFill>
              </a:rPr>
              <a:t>April 12 1861 - April 9 1865</a:t>
            </a:r>
          </a:p>
          <a:p>
            <a:endParaRPr lang="en-US" dirty="0">
              <a:solidFill>
                <a:schemeClr val="bg1"/>
              </a:solidFill>
            </a:endParaRPr>
          </a:p>
          <a:p>
            <a:r>
              <a:rPr lang="en-US" dirty="0" smtClean="0">
                <a:solidFill>
                  <a:schemeClr val="bg1"/>
                </a:solidFill>
              </a:rPr>
              <a:t>Brady Koonce </a:t>
            </a:r>
            <a:endParaRPr lang="en-US" dirty="0">
              <a:solidFill>
                <a:schemeClr val="bg1"/>
              </a:solidFill>
            </a:endParaRPr>
          </a:p>
        </p:txBody>
      </p:sp>
      <p:sp>
        <p:nvSpPr>
          <p:cNvPr id="7" name="Rectangle 6"/>
          <p:cNvSpPr/>
          <p:nvPr/>
        </p:nvSpPr>
        <p:spPr>
          <a:xfrm>
            <a:off x="228600" y="6324600"/>
            <a:ext cx="4572000" cy="246221"/>
          </a:xfrm>
          <a:prstGeom prst="rect">
            <a:avLst/>
          </a:prstGeom>
        </p:spPr>
        <p:txBody>
          <a:bodyPr wrap="square">
            <a:spAutoFit/>
          </a:bodyPr>
          <a:lstStyle/>
          <a:p>
            <a:pPr algn="ctr"/>
            <a:r>
              <a:rPr lang="en-US" sz="1000" dirty="0" smtClean="0"/>
              <a:t>http://research.surnames.com/images/civil_war_soldiers.jpg</a:t>
            </a:r>
            <a:endParaRPr lang="en-US" sz="10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Battle of Fort Fisher:</a:t>
            </a:r>
            <a:endParaRPr lang="en-US" dirty="0"/>
          </a:p>
        </p:txBody>
      </p:sp>
      <p:sp>
        <p:nvSpPr>
          <p:cNvPr id="5" name="Content Placeholder 4"/>
          <p:cNvSpPr>
            <a:spLocks noGrp="1"/>
          </p:cNvSpPr>
          <p:nvPr>
            <p:ph sz="quarter" idx="2"/>
          </p:nvPr>
        </p:nvSpPr>
        <p:spPr>
          <a:xfrm>
            <a:off x="457200" y="1905000"/>
            <a:ext cx="4267200" cy="4953000"/>
          </a:xfrm>
        </p:spPr>
        <p:txBody>
          <a:bodyPr>
            <a:normAutofit lnSpcReduction="10000"/>
          </a:bodyPr>
          <a:lstStyle/>
          <a:p>
            <a:r>
              <a:rPr lang="en-US" dirty="0" smtClean="0"/>
              <a:t>January  13 1865–January 15,1865</a:t>
            </a:r>
          </a:p>
          <a:p>
            <a:r>
              <a:rPr lang="en-US" dirty="0" smtClean="0"/>
              <a:t>Outside of Wilmington, NC</a:t>
            </a:r>
          </a:p>
          <a:p>
            <a:pPr>
              <a:buNone/>
            </a:pPr>
            <a:r>
              <a:rPr lang="en-US" dirty="0" smtClean="0"/>
              <a:t>	</a:t>
            </a:r>
            <a:r>
              <a:rPr lang="en-US" u="sng" dirty="0" smtClean="0"/>
              <a:t>Confederate Generals:</a:t>
            </a:r>
          </a:p>
          <a:p>
            <a:r>
              <a:rPr lang="en-US" dirty="0" smtClean="0"/>
              <a:t> </a:t>
            </a:r>
            <a:r>
              <a:rPr lang="en-US" dirty="0" smtClean="0">
                <a:latin typeface="Times New Roman" pitchFamily="18" charset="0"/>
                <a:cs typeface="Times New Roman" pitchFamily="18" charset="0"/>
              </a:rPr>
              <a:t>Major General W.H.C. Whiting</a:t>
            </a:r>
          </a:p>
          <a:p>
            <a:r>
              <a:rPr lang="en-US" dirty="0" smtClean="0">
                <a:latin typeface="Times New Roman" pitchFamily="18" charset="0"/>
                <a:cs typeface="Times New Roman" pitchFamily="18" charset="0"/>
              </a:rPr>
              <a:t>Robert f. Hoke</a:t>
            </a:r>
          </a:p>
          <a:p>
            <a:pPr>
              <a:buNone/>
            </a:pP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Union Generals:</a:t>
            </a:r>
          </a:p>
          <a:p>
            <a:r>
              <a:rPr lang="en-US" dirty="0" smtClean="0">
                <a:latin typeface="Times New Roman" pitchFamily="18" charset="0"/>
                <a:cs typeface="Times New Roman" pitchFamily="18" charset="0"/>
              </a:rPr>
              <a:t>Major General Alfred Terry</a:t>
            </a:r>
            <a:endParaRPr lang="en-US" dirty="0" smtClean="0"/>
          </a:p>
          <a:p>
            <a:r>
              <a:rPr lang="en-US" dirty="0" smtClean="0">
                <a:latin typeface="Times New Roman" pitchFamily="18" charset="0"/>
                <a:cs typeface="Times New Roman" pitchFamily="18" charset="0"/>
              </a:rPr>
              <a:t>Rear Admiral David D. Porter</a:t>
            </a:r>
          </a:p>
          <a:p>
            <a:r>
              <a:rPr lang="en-US" dirty="0" smtClean="0">
                <a:latin typeface="Times New Roman" pitchFamily="18" charset="0"/>
                <a:cs typeface="Times New Roman" pitchFamily="18" charset="0"/>
              </a:rPr>
              <a:t>Union Causalities: 1,388</a:t>
            </a:r>
          </a:p>
          <a:p>
            <a:r>
              <a:rPr lang="en-US" dirty="0" smtClean="0">
                <a:latin typeface="Times New Roman" pitchFamily="18" charset="0"/>
                <a:cs typeface="Times New Roman" pitchFamily="18" charset="0"/>
              </a:rPr>
              <a:t>Confederate Casualties: 583</a:t>
            </a:r>
          </a:p>
          <a:p>
            <a:r>
              <a:rPr lang="en-US" dirty="0" smtClean="0">
                <a:latin typeface="Times New Roman" pitchFamily="18" charset="0"/>
                <a:cs typeface="Times New Roman" pitchFamily="18" charset="0"/>
              </a:rPr>
              <a:t>The significance of this battle was to for the Union to take over the last port open for the Confederates.</a:t>
            </a:r>
            <a:endParaRPr lang="en-US" dirty="0"/>
          </a:p>
        </p:txBody>
      </p:sp>
      <p:pic>
        <p:nvPicPr>
          <p:cNvPr id="7" name="Picture 6" descr="http://www.baileyflagcenter.com/i/320__thumb"/>
          <p:cNvPicPr>
            <a:picLocks noChangeAspect="1" noChangeArrowheads="1"/>
          </p:cNvPicPr>
          <p:nvPr/>
        </p:nvPicPr>
        <p:blipFill>
          <a:blip r:embed="rId3"/>
          <a:srcRect/>
          <a:stretch>
            <a:fillRect/>
          </a:stretch>
        </p:blipFill>
        <p:spPr bwMode="auto">
          <a:xfrm>
            <a:off x="7467600" y="304800"/>
            <a:ext cx="1406412" cy="962025"/>
          </a:xfrm>
          <a:prstGeom prst="rect">
            <a:avLst/>
          </a:prstGeom>
          <a:noFill/>
        </p:spPr>
      </p:pic>
      <p:sp>
        <p:nvSpPr>
          <p:cNvPr id="8" name="Rectangle 7"/>
          <p:cNvSpPr/>
          <p:nvPr/>
        </p:nvSpPr>
        <p:spPr>
          <a:xfrm>
            <a:off x="6248400" y="0"/>
            <a:ext cx="2895600" cy="246221"/>
          </a:xfrm>
          <a:prstGeom prst="rect">
            <a:avLst/>
          </a:prstGeom>
        </p:spPr>
        <p:txBody>
          <a:bodyPr wrap="square">
            <a:spAutoFit/>
          </a:bodyPr>
          <a:lstStyle/>
          <a:p>
            <a:r>
              <a:rPr lang="en-US" sz="1000" dirty="0" smtClean="0"/>
              <a:t>http://www.baileyflagcenter.com/i/320__thumb</a:t>
            </a:r>
            <a:endParaRPr lang="en-US" sz="1000" dirty="0"/>
          </a:p>
        </p:txBody>
      </p:sp>
      <p:pic>
        <p:nvPicPr>
          <p:cNvPr id="1026" name="Picture 2" descr="http://www.ncgenweb.us/mcdowell/military/Battle_of_Fort_Fisher.png"/>
          <p:cNvPicPr>
            <a:picLocks noChangeAspect="1" noChangeArrowheads="1"/>
          </p:cNvPicPr>
          <p:nvPr/>
        </p:nvPicPr>
        <p:blipFill>
          <a:blip r:embed="rId4">
            <a:grayscl/>
          </a:blip>
          <a:srcRect/>
          <a:stretch>
            <a:fillRect/>
          </a:stretch>
        </p:blipFill>
        <p:spPr bwMode="auto">
          <a:xfrm>
            <a:off x="4648200" y="2286000"/>
            <a:ext cx="4367284" cy="3657600"/>
          </a:xfrm>
          <a:prstGeom prst="rect">
            <a:avLst/>
          </a:prstGeom>
          <a:noFill/>
        </p:spPr>
      </p:pic>
      <p:sp>
        <p:nvSpPr>
          <p:cNvPr id="10" name="Rectangle 9"/>
          <p:cNvSpPr/>
          <p:nvPr/>
        </p:nvSpPr>
        <p:spPr>
          <a:xfrm>
            <a:off x="4724400" y="6019800"/>
            <a:ext cx="4572000" cy="246221"/>
          </a:xfrm>
          <a:prstGeom prst="rect">
            <a:avLst/>
          </a:prstGeom>
        </p:spPr>
        <p:txBody>
          <a:bodyPr>
            <a:spAutoFit/>
          </a:bodyPr>
          <a:lstStyle/>
          <a:p>
            <a:r>
              <a:rPr lang="en-US" sz="1000" dirty="0" smtClean="0"/>
              <a:t>http://www.ncgenweb.us/mcdowell/military/Battle_of_Fort_Fisher.png</a:t>
            </a:r>
            <a:endParaRPr lang="en-US" sz="1000" dirty="0"/>
          </a:p>
        </p:txBody>
      </p:sp>
      <p:pic>
        <p:nvPicPr>
          <p:cNvPr id="9" name="Track 7.mp3">
            <a:hlinkClick r:id="" action="ppaction://media"/>
          </p:cNvPr>
          <p:cNvPicPr>
            <a:picLocks noRot="1" noChangeAspect="1"/>
          </p:cNvPicPr>
          <p:nvPr>
            <a:audioFile r:link="rId1"/>
          </p:nvPr>
        </p:nvPicPr>
        <p:blipFill>
          <a:blip r:embed="rId5"/>
          <a:stretch>
            <a:fillRect/>
          </a:stretch>
        </p:blipFill>
        <p:spPr>
          <a:xfrm>
            <a:off x="8001000" y="6049963"/>
            <a:ext cx="808037" cy="8080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76"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20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20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2000"/>
                                        <p:tgtEl>
                                          <p:spTgt spid="5">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2000"/>
                                        <p:tgtEl>
                                          <p:spTgt spid="5">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2000"/>
                                        <p:tgtEl>
                                          <p:spTgt spid="5">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10" end="10"/>
                                            </p:txEl>
                                          </p:spTgt>
                                        </p:tgtEl>
                                        <p:attrNameLst>
                                          <p:attrName>style.visibility</p:attrName>
                                        </p:attrNameLst>
                                      </p:cBhvr>
                                      <p:to>
                                        <p:strVal val="visible"/>
                                      </p:to>
                                    </p:set>
                                    <p:animEffect transition="in" filter="fade">
                                      <p:cBhvr>
                                        <p:cTn id="41" dur="2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42"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5" grpId="0" uiExpan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Battle of Appomattox Courthouse: </a:t>
            </a:r>
            <a:endParaRPr lang="en-US" dirty="0"/>
          </a:p>
        </p:txBody>
      </p:sp>
      <p:sp>
        <p:nvSpPr>
          <p:cNvPr id="5" name="Content Placeholder 4"/>
          <p:cNvSpPr>
            <a:spLocks noGrp="1"/>
          </p:cNvSpPr>
          <p:nvPr>
            <p:ph sz="quarter" idx="2"/>
          </p:nvPr>
        </p:nvSpPr>
        <p:spPr>
          <a:xfrm>
            <a:off x="457200" y="1828800"/>
            <a:ext cx="4040188" cy="5029200"/>
          </a:xfrm>
        </p:spPr>
        <p:txBody>
          <a:bodyPr/>
          <a:lstStyle/>
          <a:p>
            <a:r>
              <a:rPr lang="en-US" dirty="0" smtClean="0"/>
              <a:t>April 9, 1865</a:t>
            </a:r>
          </a:p>
          <a:p>
            <a:r>
              <a:rPr lang="en-US" dirty="0" smtClean="0"/>
              <a:t>Appomattox Courthouse, Appomattox, Virginia </a:t>
            </a:r>
          </a:p>
          <a:p>
            <a:pPr>
              <a:buNone/>
            </a:pPr>
            <a:r>
              <a:rPr lang="en-US" dirty="0" smtClean="0"/>
              <a:t>	</a:t>
            </a:r>
            <a:r>
              <a:rPr lang="en-US" u="sng" dirty="0" smtClean="0"/>
              <a:t>Confederate Generals: </a:t>
            </a:r>
          </a:p>
          <a:p>
            <a:r>
              <a:rPr lang="en-US" dirty="0" smtClean="0"/>
              <a:t>General Robert E. Lee </a:t>
            </a:r>
          </a:p>
          <a:p>
            <a:pPr>
              <a:buNone/>
            </a:pPr>
            <a:r>
              <a:rPr lang="en-US" dirty="0" smtClean="0"/>
              <a:t>	</a:t>
            </a:r>
            <a:r>
              <a:rPr lang="en-US" u="sng" dirty="0" smtClean="0"/>
              <a:t>Union Generals: </a:t>
            </a:r>
          </a:p>
          <a:p>
            <a:r>
              <a:rPr lang="en-US" dirty="0" smtClean="0"/>
              <a:t>General</a:t>
            </a:r>
            <a:r>
              <a:rPr lang="en-US" b="1" dirty="0" smtClean="0"/>
              <a:t> </a:t>
            </a:r>
            <a:r>
              <a:rPr lang="en-US" dirty="0" smtClean="0"/>
              <a:t>Ulysses S. Grant</a:t>
            </a:r>
          </a:p>
          <a:p>
            <a:r>
              <a:rPr lang="en-US" dirty="0" smtClean="0"/>
              <a:t>Union casualties: 164</a:t>
            </a:r>
          </a:p>
          <a:p>
            <a:r>
              <a:rPr lang="en-US" dirty="0" smtClean="0"/>
              <a:t>Confederate Casualties: 500</a:t>
            </a:r>
          </a:p>
          <a:p>
            <a:r>
              <a:rPr lang="en-US" dirty="0" smtClean="0"/>
              <a:t>The significance of this battle was that I was the ending of the Civil War. </a:t>
            </a:r>
          </a:p>
          <a:p>
            <a:endParaRPr lang="en-US" dirty="0"/>
          </a:p>
        </p:txBody>
      </p:sp>
      <p:pic>
        <p:nvPicPr>
          <p:cNvPr id="27654" name="Picture 6" descr="http://www.nps.gov/archive/apco/Rocco%20Surrender.jpg"/>
          <p:cNvPicPr>
            <a:picLocks noChangeAspect="1" noChangeArrowheads="1"/>
          </p:cNvPicPr>
          <p:nvPr/>
        </p:nvPicPr>
        <p:blipFill>
          <a:blip r:embed="rId4"/>
          <a:srcRect/>
          <a:stretch>
            <a:fillRect/>
          </a:stretch>
        </p:blipFill>
        <p:spPr bwMode="auto">
          <a:xfrm>
            <a:off x="4572000" y="2514600"/>
            <a:ext cx="4140412" cy="2686925"/>
          </a:xfrm>
          <a:prstGeom prst="rect">
            <a:avLst/>
          </a:prstGeom>
          <a:noFill/>
        </p:spPr>
      </p:pic>
      <p:sp>
        <p:nvSpPr>
          <p:cNvPr id="10" name="Rectangle 9"/>
          <p:cNvSpPr/>
          <p:nvPr/>
        </p:nvSpPr>
        <p:spPr>
          <a:xfrm>
            <a:off x="4572000" y="5257800"/>
            <a:ext cx="4572000" cy="246221"/>
          </a:xfrm>
          <a:prstGeom prst="rect">
            <a:avLst/>
          </a:prstGeom>
        </p:spPr>
        <p:txBody>
          <a:bodyPr>
            <a:spAutoFit/>
          </a:bodyPr>
          <a:lstStyle/>
          <a:p>
            <a:r>
              <a:rPr lang="en-US" sz="1000" dirty="0" smtClean="0"/>
              <a:t>http://www.nps.gov/archive/apco/Rocco%20Surrender.jpg</a:t>
            </a:r>
            <a:endParaRPr lang="en-US" sz="1000" dirty="0"/>
          </a:p>
        </p:txBody>
      </p:sp>
      <p:pic>
        <p:nvPicPr>
          <p:cNvPr id="6" name="Picture 5" descr="http://www.baileyflagcenter.com/i/320__thumb"/>
          <p:cNvPicPr>
            <a:picLocks noChangeAspect="1" noChangeArrowheads="1"/>
          </p:cNvPicPr>
          <p:nvPr/>
        </p:nvPicPr>
        <p:blipFill>
          <a:blip r:embed="rId5"/>
          <a:srcRect/>
          <a:stretch>
            <a:fillRect/>
          </a:stretch>
        </p:blipFill>
        <p:spPr bwMode="auto">
          <a:xfrm>
            <a:off x="7467600" y="304800"/>
            <a:ext cx="1406412" cy="962025"/>
          </a:xfrm>
          <a:prstGeom prst="rect">
            <a:avLst/>
          </a:prstGeom>
          <a:noFill/>
        </p:spPr>
      </p:pic>
      <p:sp>
        <p:nvSpPr>
          <p:cNvPr id="7" name="Rectangle 6"/>
          <p:cNvSpPr/>
          <p:nvPr/>
        </p:nvSpPr>
        <p:spPr>
          <a:xfrm>
            <a:off x="6248400" y="0"/>
            <a:ext cx="2895600" cy="246221"/>
          </a:xfrm>
          <a:prstGeom prst="rect">
            <a:avLst/>
          </a:prstGeom>
        </p:spPr>
        <p:txBody>
          <a:bodyPr wrap="square">
            <a:spAutoFit/>
          </a:bodyPr>
          <a:lstStyle/>
          <a:p>
            <a:r>
              <a:rPr lang="en-US" sz="1000" dirty="0" smtClean="0"/>
              <a:t>http://www.baileyflagcenter.com/i/320__thumb</a:t>
            </a:r>
            <a:endParaRPr lang="en-US" sz="1000" dirty="0"/>
          </a:p>
        </p:txBody>
      </p:sp>
      <p:pic>
        <p:nvPicPr>
          <p:cNvPr id="8" name="surrendered.mp3">
            <a:hlinkClick r:id="" action="ppaction://media"/>
          </p:cNvPr>
          <p:cNvPicPr>
            <a:picLocks noRot="1" noChangeAspect="1"/>
          </p:cNvPicPr>
          <p:nvPr>
            <a:audioFile r:link="rId1"/>
          </p:nvPr>
        </p:nvPicPr>
        <p:blipFill>
          <a:blip r:embed="rId6"/>
          <a:stretch>
            <a:fillRect/>
          </a:stretch>
        </p:blipFill>
        <p:spPr>
          <a:xfrm>
            <a:off x="8839200"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65"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20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20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2000"/>
                                        <p:tgtEl>
                                          <p:spTgt spid="5">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6"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5"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a:t>
            </a:r>
            <a:endParaRPr lang="en-US" dirty="0"/>
          </a:p>
        </p:txBody>
      </p:sp>
      <p:sp>
        <p:nvSpPr>
          <p:cNvPr id="7" name="Content Placeholder 6"/>
          <p:cNvSpPr>
            <a:spLocks noGrp="1"/>
          </p:cNvSpPr>
          <p:nvPr>
            <p:ph idx="1"/>
          </p:nvPr>
        </p:nvSpPr>
        <p:spPr/>
        <p:txBody>
          <a:bodyPr>
            <a:normAutofit/>
          </a:bodyPr>
          <a:lstStyle/>
          <a:p>
            <a:r>
              <a:rPr lang="en-US" sz="3600" dirty="0" smtClean="0"/>
              <a:t>Cannons</a:t>
            </a:r>
          </a:p>
          <a:p>
            <a:r>
              <a:rPr lang="en-US" sz="3600" dirty="0" smtClean="0"/>
              <a:t>Rifles</a:t>
            </a:r>
          </a:p>
          <a:p>
            <a:r>
              <a:rPr lang="en-US" sz="3600" dirty="0" smtClean="0"/>
              <a:t>Ships </a:t>
            </a:r>
          </a:p>
          <a:p>
            <a:r>
              <a:rPr lang="en-US" sz="3600" dirty="0" smtClean="0"/>
              <a:t>Swords</a:t>
            </a:r>
          </a:p>
          <a:p>
            <a:r>
              <a:rPr lang="en-US" sz="3600" dirty="0" smtClean="0"/>
              <a:t>Pistols</a:t>
            </a:r>
            <a:endParaRPr lang="en-US" sz="3600" dirty="0"/>
          </a:p>
        </p:txBody>
      </p:sp>
      <p:pic>
        <p:nvPicPr>
          <p:cNvPr id="28674" name="Picture 2" descr="http://www.kidport.com/reflib/usahistory/civilwar/Images/UnionWeapons.jpg"/>
          <p:cNvPicPr>
            <a:picLocks noChangeAspect="1" noChangeArrowheads="1"/>
          </p:cNvPicPr>
          <p:nvPr/>
        </p:nvPicPr>
        <p:blipFill>
          <a:blip r:embed="rId2"/>
          <a:srcRect/>
          <a:stretch>
            <a:fillRect/>
          </a:stretch>
        </p:blipFill>
        <p:spPr bwMode="auto">
          <a:xfrm>
            <a:off x="3276600" y="1828800"/>
            <a:ext cx="5029200" cy="402336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Cannons</a:t>
            </a:r>
            <a:endParaRPr lang="en-US" dirty="0"/>
          </a:p>
        </p:txBody>
      </p:sp>
      <p:sp>
        <p:nvSpPr>
          <p:cNvPr id="3" name="Text Placeholder 2"/>
          <p:cNvSpPr>
            <a:spLocks noGrp="1"/>
          </p:cNvSpPr>
          <p:nvPr>
            <p:ph type="body" idx="1"/>
          </p:nvPr>
        </p:nvSpPr>
        <p:spPr/>
        <p:txBody>
          <a:bodyPr/>
          <a:lstStyle/>
          <a:p>
            <a:r>
              <a:rPr lang="en-US" dirty="0" smtClean="0"/>
              <a:t>Napoleon:</a:t>
            </a:r>
            <a:endParaRPr lang="en-US" dirty="0"/>
          </a:p>
        </p:txBody>
      </p:sp>
      <p:sp>
        <p:nvSpPr>
          <p:cNvPr id="4" name="Text Placeholder 3"/>
          <p:cNvSpPr>
            <a:spLocks noGrp="1"/>
          </p:cNvSpPr>
          <p:nvPr>
            <p:ph type="body" sz="half" idx="3"/>
          </p:nvPr>
        </p:nvSpPr>
        <p:spPr/>
        <p:txBody>
          <a:bodyPr/>
          <a:lstStyle/>
          <a:p>
            <a:r>
              <a:rPr lang="en-US" dirty="0" smtClean="0"/>
              <a:t>Howitzer:</a:t>
            </a:r>
            <a:endParaRPr lang="en-US" dirty="0"/>
          </a:p>
        </p:txBody>
      </p:sp>
      <p:sp>
        <p:nvSpPr>
          <p:cNvPr id="5" name="Content Placeholder 4"/>
          <p:cNvSpPr>
            <a:spLocks noGrp="1"/>
          </p:cNvSpPr>
          <p:nvPr>
            <p:ph sz="quarter" idx="2"/>
          </p:nvPr>
        </p:nvSpPr>
        <p:spPr/>
        <p:txBody>
          <a:bodyPr/>
          <a:lstStyle/>
          <a:p>
            <a:r>
              <a:rPr lang="en-US" dirty="0" smtClean="0"/>
              <a:t>Used 12 pound Shot</a:t>
            </a:r>
          </a:p>
        </p:txBody>
      </p:sp>
      <p:sp>
        <p:nvSpPr>
          <p:cNvPr id="6" name="Content Placeholder 5"/>
          <p:cNvSpPr>
            <a:spLocks noGrp="1"/>
          </p:cNvSpPr>
          <p:nvPr>
            <p:ph sz="quarter" idx="4"/>
          </p:nvPr>
        </p:nvSpPr>
        <p:spPr/>
        <p:txBody>
          <a:bodyPr/>
          <a:lstStyle/>
          <a:p>
            <a:r>
              <a:rPr lang="en-US" dirty="0" smtClean="0"/>
              <a:t>12, 24, 32 pound shot.</a:t>
            </a:r>
          </a:p>
          <a:p>
            <a:r>
              <a:rPr lang="en-US" dirty="0" smtClean="0"/>
              <a:t>Most Successful Range was 250-1700 yards </a:t>
            </a:r>
          </a:p>
          <a:p>
            <a:pPr>
              <a:buNone/>
            </a:pPr>
            <a:endParaRPr lang="en-US" dirty="0"/>
          </a:p>
        </p:txBody>
      </p:sp>
      <p:pic>
        <p:nvPicPr>
          <p:cNvPr id="30722" name="Picture 2" descr="http://www.artillerysociety.co.uk/images/6lbCannon2.jpg"/>
          <p:cNvPicPr>
            <a:picLocks noChangeAspect="1" noChangeArrowheads="1"/>
          </p:cNvPicPr>
          <p:nvPr/>
        </p:nvPicPr>
        <p:blipFill>
          <a:blip r:embed="rId5"/>
          <a:srcRect/>
          <a:stretch>
            <a:fillRect/>
          </a:stretch>
        </p:blipFill>
        <p:spPr bwMode="auto">
          <a:xfrm>
            <a:off x="457200" y="3124200"/>
            <a:ext cx="3495675" cy="2886075"/>
          </a:xfrm>
          <a:prstGeom prst="rect">
            <a:avLst/>
          </a:prstGeom>
          <a:noFill/>
        </p:spPr>
      </p:pic>
      <p:sp>
        <p:nvSpPr>
          <p:cNvPr id="8" name="Rectangle 7"/>
          <p:cNvSpPr/>
          <p:nvPr/>
        </p:nvSpPr>
        <p:spPr>
          <a:xfrm>
            <a:off x="533400" y="6096000"/>
            <a:ext cx="4572000" cy="246221"/>
          </a:xfrm>
          <a:prstGeom prst="rect">
            <a:avLst/>
          </a:prstGeom>
        </p:spPr>
        <p:txBody>
          <a:bodyPr>
            <a:spAutoFit/>
          </a:bodyPr>
          <a:lstStyle/>
          <a:p>
            <a:r>
              <a:rPr lang="en-US" sz="1000" dirty="0" smtClean="0"/>
              <a:t>http://www.artillerysociety.co.uk/images/6lbCannon2.jpg</a:t>
            </a:r>
            <a:endParaRPr lang="en-US" sz="1000" dirty="0"/>
          </a:p>
        </p:txBody>
      </p:sp>
      <p:pic>
        <p:nvPicPr>
          <p:cNvPr id="30724" name="Picture 4" descr="http://www.civilwarartillery.com/cwimages/Howitzer12.jpg"/>
          <p:cNvPicPr>
            <a:picLocks noChangeAspect="1" noChangeArrowheads="1"/>
          </p:cNvPicPr>
          <p:nvPr/>
        </p:nvPicPr>
        <p:blipFill>
          <a:blip r:embed="rId6"/>
          <a:srcRect/>
          <a:stretch>
            <a:fillRect/>
          </a:stretch>
        </p:blipFill>
        <p:spPr bwMode="auto">
          <a:xfrm>
            <a:off x="5029200" y="3733800"/>
            <a:ext cx="2856520" cy="2825750"/>
          </a:xfrm>
          <a:prstGeom prst="rect">
            <a:avLst/>
          </a:prstGeom>
          <a:noFill/>
        </p:spPr>
      </p:pic>
      <p:sp>
        <p:nvSpPr>
          <p:cNvPr id="10" name="Rectangle 9"/>
          <p:cNvSpPr/>
          <p:nvPr/>
        </p:nvSpPr>
        <p:spPr>
          <a:xfrm>
            <a:off x="4572000" y="6611779"/>
            <a:ext cx="4572000" cy="246221"/>
          </a:xfrm>
          <a:prstGeom prst="rect">
            <a:avLst/>
          </a:prstGeom>
        </p:spPr>
        <p:txBody>
          <a:bodyPr>
            <a:spAutoFit/>
          </a:bodyPr>
          <a:lstStyle/>
          <a:p>
            <a:r>
              <a:rPr lang="en-US" sz="1000" dirty="0" smtClean="0"/>
              <a:t>http://www.civilwarartillery.com/cwimages/Howitzer12.jpg</a:t>
            </a:r>
            <a:endParaRPr lang="en-US" sz="1000" dirty="0"/>
          </a:p>
        </p:txBody>
      </p:sp>
      <p:pic>
        <p:nvPicPr>
          <p:cNvPr id="11" name="multgun.mp3">
            <a:hlinkClick r:id="" action="ppaction://media"/>
          </p:cNvPr>
          <p:cNvPicPr>
            <a:picLocks noRot="1" noChangeAspect="1"/>
          </p:cNvPicPr>
          <p:nvPr>
            <a:audioFile r:link="rId1"/>
          </p:nvPr>
        </p:nvPicPr>
        <p:blipFill>
          <a:blip r:embed="rId7"/>
          <a:stretch>
            <a:fillRect/>
          </a:stretch>
        </p:blipFill>
        <p:spPr>
          <a:xfrm>
            <a:off x="4343400" y="1295400"/>
            <a:ext cx="244475" cy="244475"/>
          </a:xfrm>
          <a:prstGeom prst="rect">
            <a:avLst/>
          </a:prstGeom>
        </p:spPr>
      </p:pic>
      <p:pic>
        <p:nvPicPr>
          <p:cNvPr id="13" name="DESTROY.mp3">
            <a:hlinkClick r:id="" action="ppaction://media"/>
          </p:cNvPr>
          <p:cNvPicPr>
            <a:picLocks noRot="1" noChangeAspect="1"/>
          </p:cNvPicPr>
          <p:nvPr>
            <a:audioFile r:link="rId2"/>
          </p:nvPr>
        </p:nvPicPr>
        <p:blipFill>
          <a:blip r:embed="rId8"/>
          <a:stretch>
            <a:fillRect/>
          </a:stretch>
        </p:blipFill>
        <p:spPr>
          <a:xfrm>
            <a:off x="6019800" y="4953000"/>
            <a:ext cx="244475" cy="244475"/>
          </a:xfrm>
          <a:prstGeom prst="rect">
            <a:avLst/>
          </a:prstGeom>
        </p:spPr>
      </p:pic>
      <p:pic>
        <p:nvPicPr>
          <p:cNvPr id="14" name="DESTROY.mp3">
            <a:hlinkClick r:id="" action="ppaction://media"/>
          </p:cNvPr>
          <p:cNvPicPr>
            <a:picLocks noRot="1" noChangeAspect="1"/>
          </p:cNvPicPr>
          <p:nvPr>
            <a:audioFile r:link="rId2"/>
          </p:nvPr>
        </p:nvPicPr>
        <p:blipFill>
          <a:blip r:embed="rId9"/>
          <a:stretch>
            <a:fillRect/>
          </a:stretch>
        </p:blipFill>
        <p:spPr>
          <a:xfrm>
            <a:off x="1676400" y="4800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19"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254" fill="hold"/>
                                        <p:tgtEl>
                                          <p:spTgt spid="14"/>
                                        </p:tgtEl>
                                      </p:cBhvr>
                                    </p:cmd>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2000"/>
                                        <p:tgtEl>
                                          <p:spTgt spid="5">
                                            <p:txEl>
                                              <p:pRg st="0" end="0"/>
                                            </p:txEl>
                                          </p:spTgt>
                                        </p:tgtEl>
                                      </p:cBhvr>
                                    </p:animEffect>
                                  </p:childTnLst>
                                </p:cTn>
                              </p:par>
                            </p:childTnLst>
                          </p:cTn>
                        </p:par>
                        <p:par>
                          <p:cTn id="14" fill="hold">
                            <p:stCondLst>
                              <p:cond delay="2000"/>
                            </p:stCondLst>
                            <p:childTnLst>
                              <p:par>
                                <p:cTn id="15" presetID="4" presetClass="entr" presetSubtype="16" fill="hold" nodeType="afterEffect">
                                  <p:stCondLst>
                                    <p:cond delay="0"/>
                                  </p:stCondLst>
                                  <p:childTnLst>
                                    <p:set>
                                      <p:cBhvr>
                                        <p:cTn id="16" dur="1" fill="hold">
                                          <p:stCondLst>
                                            <p:cond delay="0"/>
                                          </p:stCondLst>
                                        </p:cTn>
                                        <p:tgtEl>
                                          <p:spTgt spid="30722"/>
                                        </p:tgtEl>
                                        <p:attrNameLst>
                                          <p:attrName>style.visibility</p:attrName>
                                        </p:attrNameLst>
                                      </p:cBhvr>
                                      <p:to>
                                        <p:strVal val="visible"/>
                                      </p:to>
                                    </p:set>
                                    <p:animEffect transition="in" filter="box(in)">
                                      <p:cBhvr>
                                        <p:cTn id="17" dur="500"/>
                                        <p:tgtEl>
                                          <p:spTgt spid="30722"/>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1254" fill="hold"/>
                                        <p:tgtEl>
                                          <p:spTgt spid="13"/>
                                        </p:tgtEl>
                                      </p:cBhvr>
                                    </p:cmd>
                                  </p:childTnLst>
                                </p:cTn>
                              </p:par>
                              <p:par>
                                <p:cTn id="22" presetID="10"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2000"/>
                                        <p:tgtEl>
                                          <p:spTgt spid="6">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20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0724"/>
                                        </p:tgtEl>
                                        <p:attrNameLst>
                                          <p:attrName>style.visibility</p:attrName>
                                        </p:attrNameLst>
                                      </p:cBhvr>
                                      <p:to>
                                        <p:strVal val="visible"/>
                                      </p:to>
                                    </p:set>
                                    <p:animEffect transition="in" filter="blinds(horizontal)">
                                      <p:cBhvr>
                                        <p:cTn id="32" dur="5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3"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audio>
              <p:cMediaNode showWhenStopped="0">
                <p:cTn id="34"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audio>
              <p:cMediaNode showWhenStopped="0">
                <p:cTn id="35"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bldLst>
      <p:bldP spid="5" grpId="0" build="allAtOnce"/>
      <p:bldP spid="6"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Rifles </a:t>
            </a:r>
            <a:endParaRPr lang="en-US" dirty="0"/>
          </a:p>
        </p:txBody>
      </p:sp>
      <p:sp>
        <p:nvSpPr>
          <p:cNvPr id="5" name="Content Placeholder 4"/>
          <p:cNvSpPr>
            <a:spLocks noGrp="1"/>
          </p:cNvSpPr>
          <p:nvPr>
            <p:ph sz="quarter" idx="2"/>
          </p:nvPr>
        </p:nvSpPr>
        <p:spPr>
          <a:xfrm>
            <a:off x="457200" y="1905000"/>
            <a:ext cx="4040188" cy="4455320"/>
          </a:xfrm>
        </p:spPr>
        <p:txBody>
          <a:bodyPr/>
          <a:lstStyle/>
          <a:p>
            <a:r>
              <a:rPr lang="en-US" dirty="0" smtClean="0"/>
              <a:t>Used from 1859 – 1872</a:t>
            </a:r>
          </a:p>
          <a:p>
            <a:r>
              <a:rPr lang="en-US" dirty="0" smtClean="0"/>
              <a:t>They were used by both Union and Confederate Soldiers.</a:t>
            </a:r>
          </a:p>
          <a:p>
            <a:r>
              <a:rPr lang="en-US" dirty="0" smtClean="0"/>
              <a:t>Muzzle-load</a:t>
            </a:r>
          </a:p>
          <a:p>
            <a:r>
              <a:rPr lang="en-US" dirty="0" smtClean="0"/>
              <a:t>2 – 3 shots per minute</a:t>
            </a:r>
          </a:p>
          <a:p>
            <a:r>
              <a:rPr lang="en-US" dirty="0" smtClean="0"/>
              <a:t>Accuracy was 100- 400 yards</a:t>
            </a:r>
          </a:p>
          <a:p>
            <a:endParaRPr lang="en-US" dirty="0" smtClean="0"/>
          </a:p>
          <a:p>
            <a:endParaRPr lang="en-US" dirty="0"/>
          </a:p>
        </p:txBody>
      </p:sp>
      <p:pic>
        <p:nvPicPr>
          <p:cNvPr id="33794" name="Picture 2" descr="http://www.americaremembers.com/products/CWCLRI/CWCLrifle.jpg"/>
          <p:cNvPicPr>
            <a:picLocks noChangeAspect="1" noChangeArrowheads="1"/>
          </p:cNvPicPr>
          <p:nvPr/>
        </p:nvPicPr>
        <p:blipFill>
          <a:blip r:embed="rId4" cstate="print"/>
          <a:srcRect/>
          <a:stretch>
            <a:fillRect/>
          </a:stretch>
        </p:blipFill>
        <p:spPr bwMode="auto">
          <a:xfrm>
            <a:off x="533400" y="5257800"/>
            <a:ext cx="3703937" cy="822325"/>
          </a:xfrm>
          <a:prstGeom prst="rect">
            <a:avLst/>
          </a:prstGeom>
          <a:noFill/>
        </p:spPr>
      </p:pic>
      <p:sp>
        <p:nvSpPr>
          <p:cNvPr id="8" name="Rectangle 7"/>
          <p:cNvSpPr/>
          <p:nvPr/>
        </p:nvSpPr>
        <p:spPr>
          <a:xfrm>
            <a:off x="228600" y="6324600"/>
            <a:ext cx="4572000" cy="246221"/>
          </a:xfrm>
          <a:prstGeom prst="rect">
            <a:avLst/>
          </a:prstGeom>
        </p:spPr>
        <p:txBody>
          <a:bodyPr>
            <a:spAutoFit/>
          </a:bodyPr>
          <a:lstStyle/>
          <a:p>
            <a:r>
              <a:rPr lang="en-US" sz="1000" dirty="0" smtClean="0"/>
              <a:t>http://www.americaremembers.com/products/CWCLRI/CWCLrifle.jpg</a:t>
            </a:r>
            <a:endParaRPr lang="en-US" sz="1000" dirty="0"/>
          </a:p>
        </p:txBody>
      </p:sp>
      <p:pic>
        <p:nvPicPr>
          <p:cNvPr id="33798" name="Picture 6" descr="http://www.realarmorofgod.com/images/rifles-1.png"/>
          <p:cNvPicPr>
            <a:picLocks noChangeAspect="1" noChangeArrowheads="1"/>
          </p:cNvPicPr>
          <p:nvPr/>
        </p:nvPicPr>
        <p:blipFill>
          <a:blip r:embed="rId5"/>
          <a:srcRect/>
          <a:stretch>
            <a:fillRect/>
          </a:stretch>
        </p:blipFill>
        <p:spPr bwMode="auto">
          <a:xfrm>
            <a:off x="5105400" y="2057400"/>
            <a:ext cx="3733800" cy="4256532"/>
          </a:xfrm>
          <a:prstGeom prst="rect">
            <a:avLst/>
          </a:prstGeom>
          <a:noFill/>
        </p:spPr>
      </p:pic>
      <p:sp>
        <p:nvSpPr>
          <p:cNvPr id="11" name="Rectangle 10"/>
          <p:cNvSpPr/>
          <p:nvPr/>
        </p:nvSpPr>
        <p:spPr>
          <a:xfrm>
            <a:off x="5105400" y="6096000"/>
            <a:ext cx="4572000" cy="246221"/>
          </a:xfrm>
          <a:prstGeom prst="rect">
            <a:avLst/>
          </a:prstGeom>
        </p:spPr>
        <p:txBody>
          <a:bodyPr>
            <a:spAutoFit/>
          </a:bodyPr>
          <a:lstStyle/>
          <a:p>
            <a:r>
              <a:rPr lang="en-US" sz="1000" dirty="0" smtClean="0"/>
              <a:t>http://www.realarmorofgod.com/images/rifles-1.png</a:t>
            </a:r>
            <a:endParaRPr lang="en-US" sz="1000" dirty="0"/>
          </a:p>
        </p:txBody>
      </p:sp>
      <p:pic>
        <p:nvPicPr>
          <p:cNvPr id="9" name="4magnusn.mp3">
            <a:hlinkClick r:id="" action="ppaction://media"/>
          </p:cNvPr>
          <p:cNvPicPr>
            <a:picLocks noRot="1" noChangeAspect="1"/>
          </p:cNvPicPr>
          <p:nvPr>
            <a:audioFile r:link="rId1"/>
          </p:nvPr>
        </p:nvPicPr>
        <p:blipFill>
          <a:blip r:embed="rId6"/>
          <a:stretch>
            <a:fillRect/>
          </a:stretch>
        </p:blipFill>
        <p:spPr>
          <a:xfrm>
            <a:off x="4449763" y="3306763"/>
            <a:ext cx="244475" cy="244475"/>
          </a:xfrm>
          <a:prstGeom prst="rect">
            <a:avLst/>
          </a:prstGeom>
        </p:spPr>
      </p:pic>
      <p:pic>
        <p:nvPicPr>
          <p:cNvPr id="10" name="4magnusn.mp3">
            <a:hlinkClick r:id="" action="ppaction://media"/>
          </p:cNvPr>
          <p:cNvPicPr>
            <a:picLocks noRot="1" noChangeAspect="1"/>
          </p:cNvPicPr>
          <p:nvPr>
            <a:audioFile r:link="rId1"/>
          </p:nvPr>
        </p:nvPicPr>
        <p:blipFill>
          <a:blip r:embed="rId6"/>
          <a:stretch>
            <a:fillRect/>
          </a:stretch>
        </p:blipFill>
        <p:spPr>
          <a:xfrm>
            <a:off x="5257800" y="1219200"/>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12"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childTnLst>
                          </p:cTn>
                        </p:par>
                        <p:par>
                          <p:cTn id="24" fill="hold">
                            <p:stCondLst>
                              <p:cond delay="2000"/>
                            </p:stCondLst>
                            <p:childTnLst>
                              <p:par>
                                <p:cTn id="25" presetID="1" presetClass="mediacall" presetSubtype="0" fill="hold" nodeType="afterEffect">
                                  <p:stCondLst>
                                    <p:cond delay="0"/>
                                  </p:stCondLst>
                                  <p:childTnLst>
                                    <p:cmd type="call" cmd="playFrom(0.0)">
                                      <p:cBhvr>
                                        <p:cTn id="26" dur="2012"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showWhenStopped="0">
                <p:cTn id="28"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bldLst>
      <p:bldP spid="5"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Swords</a:t>
            </a:r>
            <a:endParaRPr lang="en-US" dirty="0"/>
          </a:p>
        </p:txBody>
      </p:sp>
      <p:sp>
        <p:nvSpPr>
          <p:cNvPr id="3" name="Text Placeholder 2"/>
          <p:cNvSpPr>
            <a:spLocks noGrp="1"/>
          </p:cNvSpPr>
          <p:nvPr>
            <p:ph type="body" idx="1"/>
          </p:nvPr>
        </p:nvSpPr>
        <p:spPr/>
        <p:txBody>
          <a:bodyPr/>
          <a:lstStyle/>
          <a:p>
            <a:r>
              <a:rPr lang="en-US" dirty="0" smtClean="0"/>
              <a:t>1850’s Officer Swords:</a:t>
            </a:r>
            <a:endParaRPr lang="en-US" dirty="0"/>
          </a:p>
        </p:txBody>
      </p:sp>
      <p:sp>
        <p:nvSpPr>
          <p:cNvPr id="4" name="Text Placeholder 3"/>
          <p:cNvSpPr>
            <a:spLocks noGrp="1"/>
          </p:cNvSpPr>
          <p:nvPr>
            <p:ph type="body" sz="half" idx="3"/>
          </p:nvPr>
        </p:nvSpPr>
        <p:spPr/>
        <p:txBody>
          <a:bodyPr/>
          <a:lstStyle/>
          <a:p>
            <a:r>
              <a:rPr lang="en-US" dirty="0" smtClean="0"/>
              <a:t>Bayonet:</a:t>
            </a:r>
            <a:endParaRPr lang="en-US" dirty="0"/>
          </a:p>
        </p:txBody>
      </p:sp>
      <p:sp>
        <p:nvSpPr>
          <p:cNvPr id="6" name="Content Placeholder 5"/>
          <p:cNvSpPr>
            <a:spLocks noGrp="1"/>
          </p:cNvSpPr>
          <p:nvPr>
            <p:ph sz="quarter" idx="4"/>
          </p:nvPr>
        </p:nvSpPr>
        <p:spPr/>
        <p:txBody>
          <a:bodyPr/>
          <a:lstStyle/>
          <a:p>
            <a:r>
              <a:rPr lang="en-US" dirty="0" smtClean="0"/>
              <a:t>Attached to the end of a soldiers rifle</a:t>
            </a:r>
          </a:p>
          <a:p>
            <a:r>
              <a:rPr lang="en-US" dirty="0" smtClean="0"/>
              <a:t>Close range </a:t>
            </a:r>
            <a:endParaRPr lang="en-US" dirty="0"/>
          </a:p>
        </p:txBody>
      </p:sp>
      <p:pic>
        <p:nvPicPr>
          <p:cNvPr id="35842" name="Picture 2" descr="http://www.pacivilwar150.com/images/war/officers/officers-sword.jpg"/>
          <p:cNvPicPr>
            <a:picLocks noChangeAspect="1" noChangeArrowheads="1"/>
          </p:cNvPicPr>
          <p:nvPr/>
        </p:nvPicPr>
        <p:blipFill>
          <a:blip r:embed="rId3"/>
          <a:srcRect/>
          <a:stretch>
            <a:fillRect/>
          </a:stretch>
        </p:blipFill>
        <p:spPr bwMode="auto">
          <a:xfrm rot="18588530">
            <a:off x="393935" y="3696621"/>
            <a:ext cx="3724275" cy="1381125"/>
          </a:xfrm>
          <a:prstGeom prst="rect">
            <a:avLst/>
          </a:prstGeom>
          <a:noFill/>
        </p:spPr>
      </p:pic>
      <p:pic>
        <p:nvPicPr>
          <p:cNvPr id="35844" name="Picture 4" descr="http://www.crescentcitysutler.com/products/weapons/British-Enfield-Bayonet.jpg"/>
          <p:cNvPicPr>
            <a:picLocks noChangeAspect="1" noChangeArrowheads="1"/>
          </p:cNvPicPr>
          <p:nvPr/>
        </p:nvPicPr>
        <p:blipFill>
          <a:blip r:embed="rId4"/>
          <a:srcRect/>
          <a:stretch>
            <a:fillRect/>
          </a:stretch>
        </p:blipFill>
        <p:spPr bwMode="auto">
          <a:xfrm>
            <a:off x="5181600" y="3657600"/>
            <a:ext cx="2381250" cy="2295525"/>
          </a:xfrm>
          <a:prstGeom prst="rect">
            <a:avLst/>
          </a:prstGeom>
          <a:noFill/>
        </p:spPr>
      </p:pic>
      <p:sp>
        <p:nvSpPr>
          <p:cNvPr id="9" name="TextBox 8"/>
          <p:cNvSpPr txBox="1"/>
          <p:nvPr/>
        </p:nvSpPr>
        <p:spPr>
          <a:xfrm>
            <a:off x="4300397" y="5592244"/>
            <a:ext cx="1828800" cy="923330"/>
          </a:xfrm>
          <a:prstGeom prst="rect">
            <a:avLst/>
          </a:prstGeom>
          <a:noFill/>
        </p:spPr>
        <p:txBody>
          <a:bodyPr wrap="square" rtlCol="0">
            <a:spAutoFit/>
          </a:bodyPr>
          <a:lstStyle/>
          <a:p>
            <a:pPr algn="ctr"/>
            <a:r>
              <a:rPr lang="en-US" dirty="0" smtClean="0"/>
              <a:t>Attached To The End of Rifle </a:t>
            </a:r>
          </a:p>
          <a:p>
            <a:pPr algn="ctr"/>
            <a:r>
              <a:rPr lang="en-US" dirty="0" smtClean="0"/>
              <a:t>Here:</a:t>
            </a:r>
            <a:endParaRPr lang="en-US" dirty="0"/>
          </a:p>
        </p:txBody>
      </p:sp>
      <p:cxnSp>
        <p:nvCxnSpPr>
          <p:cNvPr id="11" name="Straight Arrow Connector 10"/>
          <p:cNvCxnSpPr/>
          <p:nvPr/>
        </p:nvCxnSpPr>
        <p:spPr>
          <a:xfrm flipV="1">
            <a:off x="5638800" y="5867400"/>
            <a:ext cx="152400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rot="16200000">
            <a:off x="5915055" y="4371945"/>
            <a:ext cx="4572000" cy="400110"/>
          </a:xfrm>
          <a:prstGeom prst="rect">
            <a:avLst/>
          </a:prstGeom>
        </p:spPr>
        <p:txBody>
          <a:bodyPr>
            <a:spAutoFit/>
          </a:bodyPr>
          <a:lstStyle/>
          <a:p>
            <a:r>
              <a:rPr lang="en-US" sz="1000" dirty="0" smtClean="0"/>
              <a:t>http://www.crescentcitysutler.com/products/weapons/British-Enfield-Bayonet.jpg</a:t>
            </a:r>
            <a:endParaRPr lang="en-US" sz="1000" dirty="0"/>
          </a:p>
        </p:txBody>
      </p:sp>
      <p:sp>
        <p:nvSpPr>
          <p:cNvPr id="16" name="Rectangle 15"/>
          <p:cNvSpPr/>
          <p:nvPr/>
        </p:nvSpPr>
        <p:spPr>
          <a:xfrm>
            <a:off x="0" y="6400800"/>
            <a:ext cx="4572000" cy="246221"/>
          </a:xfrm>
          <a:prstGeom prst="rect">
            <a:avLst/>
          </a:prstGeom>
        </p:spPr>
        <p:txBody>
          <a:bodyPr>
            <a:spAutoFit/>
          </a:bodyPr>
          <a:lstStyle/>
          <a:p>
            <a:r>
              <a:rPr lang="en-US" sz="1000" dirty="0" smtClean="0"/>
              <a:t>http://www.pacivilwar150.com/images/war/officers/officers-sword.jpg</a:t>
            </a:r>
            <a:endParaRPr lang="en-US" sz="1000" dirty="0"/>
          </a:p>
        </p:txBody>
      </p:sp>
      <p:pic>
        <p:nvPicPr>
          <p:cNvPr id="12" name="drawswords.mp3">
            <a:hlinkClick r:id="" action="ppaction://media"/>
          </p:cNvPr>
          <p:cNvPicPr>
            <a:picLocks noRot="1" noChangeAspect="1"/>
          </p:cNvPicPr>
          <p:nvPr>
            <a:audioFile r:link="rId1"/>
          </p:nvPr>
        </p:nvPicPr>
        <p:blipFill>
          <a:blip r:embed="rId5"/>
          <a:stretch>
            <a:fillRect/>
          </a:stretch>
        </p:blipFill>
        <p:spPr>
          <a:xfrm>
            <a:off x="5791200" y="1066800"/>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60"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2000"/>
                                        <p:tgtEl>
                                          <p:spTgt spid="6">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6"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Pistols </a:t>
            </a:r>
            <a:endParaRPr lang="en-US" dirty="0"/>
          </a:p>
        </p:txBody>
      </p:sp>
      <p:sp>
        <p:nvSpPr>
          <p:cNvPr id="3" name="Text Placeholder 2"/>
          <p:cNvSpPr>
            <a:spLocks noGrp="1"/>
          </p:cNvSpPr>
          <p:nvPr>
            <p:ph type="body" idx="1"/>
          </p:nvPr>
        </p:nvSpPr>
        <p:spPr/>
        <p:txBody>
          <a:bodyPr/>
          <a:lstStyle/>
          <a:p>
            <a:r>
              <a:rPr lang="en-US" dirty="0" smtClean="0">
                <a:solidFill>
                  <a:srgbClr val="FF0000"/>
                </a:solidFill>
              </a:rPr>
              <a:t>Confederates:</a:t>
            </a:r>
            <a:endParaRPr lang="en-US" dirty="0">
              <a:solidFill>
                <a:srgbClr val="FF0000"/>
              </a:solidFill>
            </a:endParaRPr>
          </a:p>
        </p:txBody>
      </p:sp>
      <p:sp>
        <p:nvSpPr>
          <p:cNvPr id="4" name="Text Placeholder 3"/>
          <p:cNvSpPr>
            <a:spLocks noGrp="1"/>
          </p:cNvSpPr>
          <p:nvPr>
            <p:ph type="body" sz="half" idx="3"/>
          </p:nvPr>
        </p:nvSpPr>
        <p:spPr/>
        <p:txBody>
          <a:bodyPr/>
          <a:lstStyle/>
          <a:p>
            <a:r>
              <a:rPr lang="en-US" dirty="0" smtClean="0">
                <a:solidFill>
                  <a:schemeClr val="accent1"/>
                </a:solidFill>
              </a:rPr>
              <a:t>Union:</a:t>
            </a:r>
            <a:endParaRPr lang="en-US" dirty="0">
              <a:solidFill>
                <a:schemeClr val="accent1"/>
              </a:solidFill>
            </a:endParaRPr>
          </a:p>
        </p:txBody>
      </p:sp>
      <p:sp>
        <p:nvSpPr>
          <p:cNvPr id="5" name="Content Placeholder 4"/>
          <p:cNvSpPr>
            <a:spLocks noGrp="1"/>
          </p:cNvSpPr>
          <p:nvPr>
            <p:ph sz="quarter" idx="2"/>
          </p:nvPr>
        </p:nvSpPr>
        <p:spPr/>
        <p:txBody>
          <a:bodyPr/>
          <a:lstStyle/>
          <a:p>
            <a:r>
              <a:rPr lang="en-US" dirty="0" smtClean="0"/>
              <a:t>Colt 1851 Navy:</a:t>
            </a:r>
          </a:p>
          <a:p>
            <a:pPr>
              <a:buNone/>
            </a:pPr>
            <a:r>
              <a:rPr lang="en-US" dirty="0" smtClean="0"/>
              <a:t>	Single Action, 6 shot</a:t>
            </a:r>
          </a:p>
          <a:p>
            <a:pPr>
              <a:buNone/>
            </a:pPr>
            <a:r>
              <a:rPr lang="en-US" dirty="0" smtClean="0">
                <a:cs typeface="Times New Roman" pitchFamily="18" charset="0"/>
              </a:rPr>
              <a:t>Accurate 75-100 yards</a:t>
            </a:r>
            <a:endParaRPr lang="en-US" dirty="0" smtClean="0"/>
          </a:p>
          <a:p>
            <a:pPr>
              <a:buNone/>
            </a:pPr>
            <a:endParaRPr lang="en-US" dirty="0"/>
          </a:p>
        </p:txBody>
      </p:sp>
      <p:sp>
        <p:nvSpPr>
          <p:cNvPr id="6" name="Content Placeholder 5"/>
          <p:cNvSpPr>
            <a:spLocks noGrp="1"/>
          </p:cNvSpPr>
          <p:nvPr>
            <p:ph sz="quarter" idx="4"/>
          </p:nvPr>
        </p:nvSpPr>
        <p:spPr/>
        <p:txBody>
          <a:bodyPr/>
          <a:lstStyle/>
          <a:p>
            <a:r>
              <a:rPr lang="en-US" dirty="0" smtClean="0">
                <a:cs typeface="Times New Roman" pitchFamily="18" charset="0"/>
              </a:rPr>
              <a:t>Colt Army 1860</a:t>
            </a:r>
            <a:endParaRPr lang="en-US" dirty="0" smtClean="0">
              <a:solidFill>
                <a:srgbClr val="002060"/>
              </a:solidFill>
              <a:cs typeface="Times New Roman" pitchFamily="18" charset="0"/>
            </a:endParaRPr>
          </a:p>
          <a:p>
            <a:pPr>
              <a:buNone/>
            </a:pPr>
            <a:r>
              <a:rPr lang="en-US" dirty="0" smtClean="0">
                <a:cs typeface="Times New Roman" pitchFamily="18" charset="0"/>
              </a:rPr>
              <a:t>	Single action, 6 shot</a:t>
            </a:r>
          </a:p>
          <a:p>
            <a:pPr>
              <a:buNone/>
            </a:pPr>
            <a:r>
              <a:rPr lang="en-US" dirty="0" smtClean="0">
                <a:cs typeface="Times New Roman" pitchFamily="18" charset="0"/>
              </a:rPr>
              <a:t>Accurate 75-100 yards</a:t>
            </a:r>
            <a:endParaRPr lang="en-US" dirty="0" smtClean="0"/>
          </a:p>
          <a:p>
            <a:pPr>
              <a:buNone/>
            </a:pPr>
            <a:endParaRPr lang="en-US" dirty="0"/>
          </a:p>
        </p:txBody>
      </p:sp>
      <p:pic>
        <p:nvPicPr>
          <p:cNvPr id="2052" name="Picture 4" descr="http://4.bp.blogspot.com/_aQNtsIbdNrw/SwHFbjDO6wI/AAAAAAAAAg0/Wcdyok7T6Yk/s1600/1851_navy_lg.jpg"/>
          <p:cNvPicPr>
            <a:picLocks noChangeAspect="1" noChangeArrowheads="1"/>
          </p:cNvPicPr>
          <p:nvPr/>
        </p:nvPicPr>
        <p:blipFill>
          <a:blip r:embed="rId5" cstate="print"/>
          <a:srcRect/>
          <a:stretch>
            <a:fillRect/>
          </a:stretch>
        </p:blipFill>
        <p:spPr bwMode="auto">
          <a:xfrm rot="19536606">
            <a:off x="306114" y="4412510"/>
            <a:ext cx="3886200" cy="1477072"/>
          </a:xfrm>
          <a:prstGeom prst="rect">
            <a:avLst/>
          </a:prstGeom>
          <a:noFill/>
        </p:spPr>
      </p:pic>
      <p:sp>
        <p:nvSpPr>
          <p:cNvPr id="9" name="Rectangle 8"/>
          <p:cNvSpPr/>
          <p:nvPr/>
        </p:nvSpPr>
        <p:spPr>
          <a:xfrm rot="16200000">
            <a:off x="-2085945" y="4371945"/>
            <a:ext cx="4572000" cy="400110"/>
          </a:xfrm>
          <a:prstGeom prst="rect">
            <a:avLst/>
          </a:prstGeom>
        </p:spPr>
        <p:txBody>
          <a:bodyPr>
            <a:spAutoFit/>
          </a:bodyPr>
          <a:lstStyle/>
          <a:p>
            <a:r>
              <a:rPr lang="en-US" sz="1000" dirty="0" smtClean="0"/>
              <a:t>http://4.bp.blogspot.com/_aQNtsIbdNrw/SwHFbjDO6wI/AAAAAAAAAg0/Wcdyok7T6Yk/s1600/1851_navy_lg.jpg</a:t>
            </a:r>
            <a:endParaRPr lang="en-US" sz="1000" dirty="0"/>
          </a:p>
        </p:txBody>
      </p:sp>
      <p:sp>
        <p:nvSpPr>
          <p:cNvPr id="10" name="Rectangle 9"/>
          <p:cNvSpPr/>
          <p:nvPr/>
        </p:nvSpPr>
        <p:spPr>
          <a:xfrm rot="5400000">
            <a:off x="6734890" y="4448890"/>
            <a:ext cx="4572000" cy="246221"/>
          </a:xfrm>
          <a:prstGeom prst="rect">
            <a:avLst/>
          </a:prstGeom>
        </p:spPr>
        <p:txBody>
          <a:bodyPr>
            <a:spAutoFit/>
          </a:bodyPr>
          <a:lstStyle/>
          <a:p>
            <a:r>
              <a:rPr lang="en-US" sz="1000" dirty="0" smtClean="0"/>
              <a:t>http://www.blockaderunner.com/images/1860-army-sheriff.jpg</a:t>
            </a:r>
            <a:endParaRPr lang="en-US" sz="1000" dirty="0"/>
          </a:p>
        </p:txBody>
      </p:sp>
      <p:pic>
        <p:nvPicPr>
          <p:cNvPr id="2054" name="Picture 6" descr="http://www.blockaderunner.com/images/1860-army-sheriff.jpg"/>
          <p:cNvPicPr>
            <a:picLocks noChangeAspect="1" noChangeArrowheads="1"/>
          </p:cNvPicPr>
          <p:nvPr/>
        </p:nvPicPr>
        <p:blipFill>
          <a:blip r:embed="rId6"/>
          <a:srcRect/>
          <a:stretch>
            <a:fillRect/>
          </a:stretch>
        </p:blipFill>
        <p:spPr bwMode="auto">
          <a:xfrm rot="936536">
            <a:off x="3921427" y="4109436"/>
            <a:ext cx="4059526" cy="1832894"/>
          </a:xfrm>
          <a:prstGeom prst="rect">
            <a:avLst/>
          </a:prstGeom>
          <a:noFill/>
        </p:spPr>
      </p:pic>
      <p:pic>
        <p:nvPicPr>
          <p:cNvPr id="11" name="two_guns.mp3">
            <a:hlinkClick r:id="" action="ppaction://media"/>
          </p:cNvPr>
          <p:cNvPicPr>
            <a:picLocks noRot="1" noChangeAspect="1"/>
          </p:cNvPicPr>
          <p:nvPr>
            <a:audioFile r:link="rId1"/>
          </p:nvPr>
        </p:nvPicPr>
        <p:blipFill>
          <a:blip r:embed="rId7"/>
          <a:stretch>
            <a:fillRect/>
          </a:stretch>
        </p:blipFill>
        <p:spPr>
          <a:xfrm>
            <a:off x="5715000" y="1066800"/>
            <a:ext cx="244475" cy="244475"/>
          </a:xfrm>
          <a:prstGeom prst="rect">
            <a:avLst/>
          </a:prstGeom>
        </p:spPr>
      </p:pic>
      <p:pic>
        <p:nvPicPr>
          <p:cNvPr id="13" name="9m_pistol.mp3">
            <a:hlinkClick r:id="" action="ppaction://media"/>
          </p:cNvPr>
          <p:cNvPicPr>
            <a:picLocks noRot="1" noChangeAspect="1"/>
          </p:cNvPicPr>
          <p:nvPr>
            <a:audioFile r:link="rId2"/>
          </p:nvPr>
        </p:nvPicPr>
        <p:blipFill>
          <a:blip r:embed="rId8"/>
          <a:stretch>
            <a:fillRect/>
          </a:stretch>
        </p:blipFill>
        <p:spPr>
          <a:xfrm>
            <a:off x="2362200" y="2667000"/>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84"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par>
                          <p:cTn id="18" fill="hold">
                            <p:stCondLst>
                              <p:cond delay="2000"/>
                            </p:stCondLst>
                            <p:childTnLst>
                              <p:par>
                                <p:cTn id="19" presetID="1" presetClass="mediacall" presetSubtype="0" fill="hold" nodeType="afterEffect">
                                  <p:stCondLst>
                                    <p:cond delay="0"/>
                                  </p:stCondLst>
                                  <p:childTnLst>
                                    <p:cmd type="call" cmd="playFrom(0.0)">
                                      <p:cBhvr>
                                        <p:cTn id="20" dur="3971" fill="hold"/>
                                        <p:tgtEl>
                                          <p:spTgt spid="13"/>
                                        </p:tgtEl>
                                      </p:cBhvr>
                                    </p:cmd>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2000"/>
                                        <p:tgtEl>
                                          <p:spTgt spid="6">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Effect transition="in" filter="fade">
                                      <p:cBhvr>
                                        <p:cTn id="28" dur="2000"/>
                                        <p:tgtEl>
                                          <p:spTgt spid="6">
                                            <p:txEl>
                                              <p:pRg st="1" end="1"/>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Effect transition="in" filter="fade">
                                      <p:cBhvr>
                                        <p:cTn id="31"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2"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audio>
              <p:cMediaNode showWhenStopped="0">
                <p:cTn id="33"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bldLst>
      <p:bldP spid="5" grpId="0" build="allAtOnce"/>
      <p:bldP spid="6"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4" descr="http://www.history.navy.mil/photos/images/h58000/h58789.jpg"/>
          <p:cNvPicPr>
            <a:picLocks noChangeAspect="1" noChangeArrowheads="1"/>
          </p:cNvPicPr>
          <p:nvPr/>
        </p:nvPicPr>
        <p:blipFill>
          <a:blip r:embed="rId3"/>
          <a:srcRect/>
          <a:stretch>
            <a:fillRect/>
          </a:stretch>
        </p:blipFill>
        <p:spPr bwMode="auto">
          <a:xfrm>
            <a:off x="4191000" y="1295400"/>
            <a:ext cx="4685575" cy="3324225"/>
          </a:xfrm>
          <a:prstGeom prst="rect">
            <a:avLst/>
          </a:prstGeom>
          <a:noFill/>
        </p:spPr>
      </p:pic>
      <p:sp>
        <p:nvSpPr>
          <p:cNvPr id="2" name="Title 1"/>
          <p:cNvSpPr>
            <a:spLocks noGrp="1"/>
          </p:cNvSpPr>
          <p:nvPr>
            <p:ph type="title"/>
          </p:nvPr>
        </p:nvSpPr>
        <p:spPr/>
        <p:txBody>
          <a:bodyPr/>
          <a:lstStyle/>
          <a:p>
            <a:r>
              <a:rPr lang="en-US" dirty="0" smtClean="0"/>
              <a:t>Transportation:</a:t>
            </a:r>
            <a:endParaRPr lang="en-US" dirty="0"/>
          </a:p>
        </p:txBody>
      </p:sp>
      <p:sp>
        <p:nvSpPr>
          <p:cNvPr id="5" name="Content Placeholder 4"/>
          <p:cNvSpPr>
            <a:spLocks noGrp="1"/>
          </p:cNvSpPr>
          <p:nvPr>
            <p:ph sz="quarter" idx="2"/>
          </p:nvPr>
        </p:nvSpPr>
        <p:spPr>
          <a:xfrm>
            <a:off x="457200" y="1905000"/>
            <a:ext cx="4040188" cy="3845720"/>
          </a:xfrm>
        </p:spPr>
        <p:txBody>
          <a:bodyPr/>
          <a:lstStyle/>
          <a:p>
            <a:r>
              <a:rPr lang="en-US" dirty="0" smtClean="0"/>
              <a:t>Ships</a:t>
            </a:r>
          </a:p>
          <a:p>
            <a:r>
              <a:rPr lang="en-US" dirty="0" smtClean="0"/>
              <a:t>Trains </a:t>
            </a:r>
          </a:p>
          <a:p>
            <a:r>
              <a:rPr lang="en-US" dirty="0" smtClean="0"/>
              <a:t>Horses</a:t>
            </a:r>
          </a:p>
          <a:p>
            <a:r>
              <a:rPr lang="en-US" dirty="0" smtClean="0"/>
              <a:t>Wagons </a:t>
            </a:r>
          </a:p>
        </p:txBody>
      </p:sp>
      <p:pic>
        <p:nvPicPr>
          <p:cNvPr id="38914" name="Picture 2" descr="http://wigwags.files.wordpress.com/2007/12/dewitt_clinton.jpg"/>
          <p:cNvPicPr>
            <a:picLocks noChangeAspect="1" noChangeArrowheads="1"/>
          </p:cNvPicPr>
          <p:nvPr/>
        </p:nvPicPr>
        <p:blipFill>
          <a:blip r:embed="rId4"/>
          <a:srcRect/>
          <a:stretch>
            <a:fillRect/>
          </a:stretch>
        </p:blipFill>
        <p:spPr bwMode="auto">
          <a:xfrm>
            <a:off x="457200" y="3810000"/>
            <a:ext cx="3641050" cy="2514600"/>
          </a:xfrm>
          <a:prstGeom prst="rect">
            <a:avLst/>
          </a:prstGeom>
          <a:noFill/>
        </p:spPr>
      </p:pic>
      <p:sp>
        <p:nvSpPr>
          <p:cNvPr id="8" name="Rectangle 7"/>
          <p:cNvSpPr/>
          <p:nvPr/>
        </p:nvSpPr>
        <p:spPr>
          <a:xfrm>
            <a:off x="381000" y="6324600"/>
            <a:ext cx="4572000" cy="246221"/>
          </a:xfrm>
          <a:prstGeom prst="rect">
            <a:avLst/>
          </a:prstGeom>
        </p:spPr>
        <p:txBody>
          <a:bodyPr>
            <a:spAutoFit/>
          </a:bodyPr>
          <a:lstStyle/>
          <a:p>
            <a:r>
              <a:rPr lang="en-US" sz="1000" dirty="0" smtClean="0"/>
              <a:t>http://wigwags.files.wordpress.com/2007/12/dewitt_clinton.jpg</a:t>
            </a:r>
            <a:endParaRPr lang="en-US" sz="1000" dirty="0"/>
          </a:p>
        </p:txBody>
      </p:sp>
      <p:pic>
        <p:nvPicPr>
          <p:cNvPr id="38918" name="Picture 6" descr="http://www.old-picture.com/civil-war/pictures/Civil-War-Horse.jpg"/>
          <p:cNvPicPr>
            <a:picLocks noChangeAspect="1" noChangeArrowheads="1"/>
          </p:cNvPicPr>
          <p:nvPr/>
        </p:nvPicPr>
        <p:blipFill>
          <a:blip r:embed="rId5">
            <a:grayscl/>
          </a:blip>
          <a:srcRect/>
          <a:stretch>
            <a:fillRect/>
          </a:stretch>
        </p:blipFill>
        <p:spPr bwMode="auto">
          <a:xfrm>
            <a:off x="5638800" y="4876800"/>
            <a:ext cx="2059819" cy="1663700"/>
          </a:xfrm>
          <a:prstGeom prst="rect">
            <a:avLst/>
          </a:prstGeom>
          <a:noFill/>
        </p:spPr>
      </p:pic>
      <p:sp>
        <p:nvSpPr>
          <p:cNvPr id="11" name="Rectangle 10"/>
          <p:cNvSpPr/>
          <p:nvPr/>
        </p:nvSpPr>
        <p:spPr>
          <a:xfrm>
            <a:off x="4572000" y="6611779"/>
            <a:ext cx="4572000" cy="246221"/>
          </a:xfrm>
          <a:prstGeom prst="rect">
            <a:avLst/>
          </a:prstGeom>
        </p:spPr>
        <p:txBody>
          <a:bodyPr>
            <a:spAutoFit/>
          </a:bodyPr>
          <a:lstStyle/>
          <a:p>
            <a:r>
              <a:rPr lang="en-US" sz="1000" dirty="0" smtClean="0"/>
              <a:t>http://www.old-picture.com/civil-war/pictures/Civil-War-Horse.jpg</a:t>
            </a:r>
            <a:endParaRPr lang="en-US" sz="1000" dirty="0"/>
          </a:p>
        </p:txBody>
      </p:sp>
      <p:sp>
        <p:nvSpPr>
          <p:cNvPr id="12" name="Rectangle 11"/>
          <p:cNvSpPr/>
          <p:nvPr/>
        </p:nvSpPr>
        <p:spPr>
          <a:xfrm>
            <a:off x="4572000" y="990600"/>
            <a:ext cx="4572000" cy="246221"/>
          </a:xfrm>
          <a:prstGeom prst="rect">
            <a:avLst/>
          </a:prstGeom>
        </p:spPr>
        <p:txBody>
          <a:bodyPr>
            <a:spAutoFit/>
          </a:bodyPr>
          <a:lstStyle/>
          <a:p>
            <a:r>
              <a:rPr lang="en-US" sz="1000" dirty="0" smtClean="0"/>
              <a:t>http://www.history.navy.mil/photos/images/h58000/h58789.jpg</a:t>
            </a:r>
            <a:endParaRPr lang="en-US" sz="1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Ships </a:t>
            </a:r>
            <a:endParaRPr lang="en-US" dirty="0"/>
          </a:p>
        </p:txBody>
      </p:sp>
      <p:sp>
        <p:nvSpPr>
          <p:cNvPr id="3" name="Text Placeholder 2"/>
          <p:cNvSpPr>
            <a:spLocks noGrp="1"/>
          </p:cNvSpPr>
          <p:nvPr>
            <p:ph type="body" idx="1"/>
          </p:nvPr>
        </p:nvSpPr>
        <p:spPr/>
        <p:txBody>
          <a:bodyPr/>
          <a:lstStyle/>
          <a:p>
            <a:r>
              <a:rPr lang="en-US" dirty="0" smtClean="0"/>
              <a:t>Confederate </a:t>
            </a:r>
            <a:endParaRPr lang="en-US" dirty="0"/>
          </a:p>
        </p:txBody>
      </p:sp>
      <p:sp>
        <p:nvSpPr>
          <p:cNvPr id="4" name="Text Placeholder 3"/>
          <p:cNvSpPr>
            <a:spLocks noGrp="1"/>
          </p:cNvSpPr>
          <p:nvPr>
            <p:ph type="body" sz="half" idx="3"/>
          </p:nvPr>
        </p:nvSpPr>
        <p:spPr/>
        <p:txBody>
          <a:bodyPr/>
          <a:lstStyle/>
          <a:p>
            <a:r>
              <a:rPr lang="en-US" dirty="0" smtClean="0"/>
              <a:t>Union</a:t>
            </a:r>
            <a:endParaRPr lang="en-US" dirty="0"/>
          </a:p>
        </p:txBody>
      </p:sp>
      <p:sp>
        <p:nvSpPr>
          <p:cNvPr id="5" name="Content Placeholder 4"/>
          <p:cNvSpPr>
            <a:spLocks noGrp="1"/>
          </p:cNvSpPr>
          <p:nvPr>
            <p:ph sz="quarter" idx="2"/>
          </p:nvPr>
        </p:nvSpPr>
        <p:spPr/>
        <p:txBody>
          <a:bodyPr/>
          <a:lstStyle/>
          <a:p>
            <a:r>
              <a:rPr lang="en-US" dirty="0" smtClean="0">
                <a:latin typeface="Times New Roman" pitchFamily="18" charset="0"/>
                <a:cs typeface="Times New Roman" pitchFamily="18" charset="0"/>
              </a:rPr>
              <a:t>C.S.S. North Carolina</a:t>
            </a:r>
          </a:p>
          <a:p>
            <a:pPr lvl="1"/>
            <a:r>
              <a:rPr lang="en-US" dirty="0" smtClean="0">
                <a:latin typeface="Times New Roman" pitchFamily="18" charset="0"/>
                <a:cs typeface="Times New Roman" pitchFamily="18" charset="0"/>
              </a:rPr>
              <a:t>	Ironclad war ship</a:t>
            </a:r>
          </a:p>
          <a:p>
            <a:pPr lvl="1">
              <a:buNone/>
            </a:pPr>
            <a:endParaRPr lang="en-US" dirty="0" smtClean="0">
              <a:latin typeface="Times New Roman" pitchFamily="18" charset="0"/>
              <a:cs typeface="Times New Roman" pitchFamily="18" charset="0"/>
            </a:endParaRPr>
          </a:p>
          <a:p>
            <a:pPr>
              <a:buNone/>
            </a:pPr>
            <a:endParaRPr lang="en-US" dirty="0"/>
          </a:p>
        </p:txBody>
      </p:sp>
      <p:sp>
        <p:nvSpPr>
          <p:cNvPr id="6" name="Content Placeholder 5"/>
          <p:cNvSpPr>
            <a:spLocks noGrp="1"/>
          </p:cNvSpPr>
          <p:nvPr>
            <p:ph sz="quarter" idx="4"/>
          </p:nvPr>
        </p:nvSpPr>
        <p:spPr/>
        <p:txBody>
          <a:bodyPr/>
          <a:lstStyle/>
          <a:p>
            <a:r>
              <a:rPr lang="en-US" dirty="0" smtClean="0">
                <a:latin typeface="Times New Roman" pitchFamily="18" charset="0"/>
                <a:cs typeface="Times New Roman" pitchFamily="18" charset="0"/>
              </a:rPr>
              <a:t>U.S.S. Monitor</a:t>
            </a:r>
          </a:p>
          <a:p>
            <a:pPr lvl="1"/>
            <a:r>
              <a:rPr lang="en-US" dirty="0" smtClean="0">
                <a:latin typeface="Times New Roman" pitchFamily="18" charset="0"/>
                <a:cs typeface="Times New Roman" pitchFamily="18" charset="0"/>
              </a:rPr>
              <a:t>Fully armored ship</a:t>
            </a:r>
          </a:p>
          <a:p>
            <a:pPr lvl="1"/>
            <a:r>
              <a:rPr lang="en-US" dirty="0" smtClean="0">
                <a:latin typeface="Times New Roman" pitchFamily="18" charset="0"/>
                <a:cs typeface="Times New Roman" pitchFamily="18" charset="0"/>
              </a:rPr>
              <a:t>Rotating gun turret</a:t>
            </a:r>
          </a:p>
          <a:p>
            <a:pPr lvl="1">
              <a:buNone/>
            </a:pPr>
            <a:endParaRPr lang="en-US" dirty="0" smtClean="0">
              <a:latin typeface="Times New Roman" pitchFamily="18" charset="0"/>
              <a:cs typeface="Times New Roman" pitchFamily="18" charset="0"/>
            </a:endParaRPr>
          </a:p>
          <a:p>
            <a:pPr lvl="1">
              <a:buNone/>
            </a:pPr>
            <a:endParaRPr lang="en-US" dirty="0" smtClean="0">
              <a:latin typeface="Times New Roman" pitchFamily="18" charset="0"/>
              <a:cs typeface="Times New Roman" pitchFamily="18" charset="0"/>
            </a:endParaRPr>
          </a:p>
          <a:p>
            <a:endParaRPr lang="en-US" dirty="0"/>
          </a:p>
        </p:txBody>
      </p:sp>
      <p:pic>
        <p:nvPicPr>
          <p:cNvPr id="7" name="Picture 6" descr="css north carolina.jpg"/>
          <p:cNvPicPr>
            <a:picLocks noChangeAspect="1"/>
          </p:cNvPicPr>
          <p:nvPr/>
        </p:nvPicPr>
        <p:blipFill>
          <a:blip r:embed="rId3"/>
          <a:srcRect/>
          <a:stretch>
            <a:fillRect/>
          </a:stretch>
        </p:blipFill>
        <p:spPr bwMode="auto">
          <a:xfrm>
            <a:off x="304800" y="3505200"/>
            <a:ext cx="4294187" cy="2843213"/>
          </a:xfrm>
          <a:prstGeom prst="rect">
            <a:avLst/>
          </a:prstGeom>
          <a:noFill/>
          <a:ln w="9525">
            <a:noFill/>
            <a:miter lim="800000"/>
            <a:headEnd/>
            <a:tailEnd/>
          </a:ln>
        </p:spPr>
      </p:pic>
      <p:sp>
        <p:nvSpPr>
          <p:cNvPr id="9" name="Rectangle 8"/>
          <p:cNvSpPr/>
          <p:nvPr/>
        </p:nvSpPr>
        <p:spPr>
          <a:xfrm>
            <a:off x="304800" y="6248400"/>
            <a:ext cx="4572000" cy="400110"/>
          </a:xfrm>
          <a:prstGeom prst="rect">
            <a:avLst/>
          </a:prstGeom>
        </p:spPr>
        <p:txBody>
          <a:bodyPr>
            <a:spAutoFit/>
          </a:bodyPr>
          <a:lstStyle/>
          <a:p>
            <a:r>
              <a:rPr lang="en-US" sz="1000" dirty="0" smtClean="0"/>
              <a:t>http://www.globalsecurity.org/military/systems/ship/images/mississippi-h48145.jpg</a:t>
            </a:r>
            <a:endParaRPr lang="en-US" sz="1000" dirty="0"/>
          </a:p>
        </p:txBody>
      </p:sp>
      <p:pic>
        <p:nvPicPr>
          <p:cNvPr id="2050" name="Picture 2" descr="http://www.themoralliberal.com/wp-content/uploads/2010/03/USS-Monitor.jpg"/>
          <p:cNvPicPr>
            <a:picLocks noChangeAspect="1" noChangeArrowheads="1"/>
          </p:cNvPicPr>
          <p:nvPr/>
        </p:nvPicPr>
        <p:blipFill>
          <a:blip r:embed="rId4">
            <a:grayscl/>
          </a:blip>
          <a:srcRect/>
          <a:stretch>
            <a:fillRect/>
          </a:stretch>
        </p:blipFill>
        <p:spPr bwMode="auto">
          <a:xfrm>
            <a:off x="5105400" y="3733800"/>
            <a:ext cx="3558320" cy="2435225"/>
          </a:xfrm>
          <a:prstGeom prst="rect">
            <a:avLst/>
          </a:prstGeom>
          <a:noFill/>
        </p:spPr>
      </p:pic>
      <p:sp>
        <p:nvSpPr>
          <p:cNvPr id="11" name="Rectangle 10"/>
          <p:cNvSpPr/>
          <p:nvPr/>
        </p:nvSpPr>
        <p:spPr>
          <a:xfrm>
            <a:off x="5105400" y="6096000"/>
            <a:ext cx="4038600" cy="400110"/>
          </a:xfrm>
          <a:prstGeom prst="rect">
            <a:avLst/>
          </a:prstGeom>
        </p:spPr>
        <p:txBody>
          <a:bodyPr wrap="square">
            <a:spAutoFit/>
          </a:bodyPr>
          <a:lstStyle/>
          <a:p>
            <a:r>
              <a:rPr lang="en-US" sz="1000" dirty="0" smtClean="0"/>
              <a:t>http://www.themoralliberal.com/wp-content/uploads/2010/03/USS-Monitor.jpg</a:t>
            </a:r>
            <a:endParaRPr lang="en-US" sz="1000" dirty="0"/>
          </a:p>
        </p:txBody>
      </p:sp>
      <p:pic>
        <p:nvPicPr>
          <p:cNvPr id="12" name="boathorn.au">
            <a:hlinkClick r:id="" action="ppaction://media"/>
          </p:cNvPr>
          <p:cNvPicPr>
            <a:picLocks noRot="1" noChangeAspect="1"/>
          </p:cNvPicPr>
          <p:nvPr>
            <a:audioFile r:link="rId1"/>
          </p:nvPr>
        </p:nvPicPr>
        <p:blipFill>
          <a:blip r:embed="rId5"/>
          <a:stretch>
            <a:fillRect/>
          </a:stretch>
        </p:blipFill>
        <p:spPr>
          <a:xfrm>
            <a:off x="6858000" y="1600200"/>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68"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2000"/>
                                        <p:tgtEl>
                                          <p:spTgt spid="6">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2000"/>
                                        <p:tgtEl>
                                          <p:spTgt spid="6">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fade">
                                      <p:cBhvr>
                                        <p:cTn id="25"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6"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5" grpId="0" build="allAtOnce"/>
      <p:bldP spid="6"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Trains </a:t>
            </a:r>
            <a:endParaRPr lang="en-US" dirty="0"/>
          </a:p>
        </p:txBody>
      </p:sp>
      <p:sp>
        <p:nvSpPr>
          <p:cNvPr id="3" name="Text Placeholder 2"/>
          <p:cNvSpPr>
            <a:spLocks noGrp="1"/>
          </p:cNvSpPr>
          <p:nvPr>
            <p:ph type="body" idx="1"/>
          </p:nvPr>
        </p:nvSpPr>
        <p:spPr>
          <a:xfrm>
            <a:off x="457200" y="1855248"/>
            <a:ext cx="8229600" cy="659352"/>
          </a:xfrm>
        </p:spPr>
        <p:txBody>
          <a:bodyPr/>
          <a:lstStyle/>
          <a:p>
            <a:r>
              <a:rPr lang="en-US" dirty="0" smtClean="0"/>
              <a:t>Trains were used by both Confederate and Union States:</a:t>
            </a:r>
            <a:endParaRPr lang="en-US" dirty="0"/>
          </a:p>
        </p:txBody>
      </p:sp>
      <p:sp>
        <p:nvSpPr>
          <p:cNvPr id="5" name="Content Placeholder 4"/>
          <p:cNvSpPr>
            <a:spLocks noGrp="1"/>
          </p:cNvSpPr>
          <p:nvPr>
            <p:ph sz="quarter" idx="2"/>
          </p:nvPr>
        </p:nvSpPr>
        <p:spPr/>
        <p:txBody>
          <a:bodyPr/>
          <a:lstStyle/>
          <a:p>
            <a:r>
              <a:rPr lang="en-US" dirty="0" smtClean="0"/>
              <a:t>Trains were used to transport cargo and troops throughout the north and the south.</a:t>
            </a:r>
            <a:br>
              <a:rPr lang="en-US" dirty="0" smtClean="0"/>
            </a:br>
            <a:endParaRPr lang="en-US" dirty="0" smtClean="0"/>
          </a:p>
        </p:txBody>
      </p:sp>
      <p:sp>
        <p:nvSpPr>
          <p:cNvPr id="6" name="Content Placeholder 5"/>
          <p:cNvSpPr>
            <a:spLocks noGrp="1"/>
          </p:cNvSpPr>
          <p:nvPr>
            <p:ph sz="quarter" idx="4"/>
          </p:nvPr>
        </p:nvSpPr>
        <p:spPr/>
        <p:txBody>
          <a:bodyPr/>
          <a:lstStyle/>
          <a:p>
            <a:r>
              <a:rPr lang="en-US" dirty="0" smtClean="0"/>
              <a:t>Train rail’s were destroyed by opposing states to stop trade and to transport supplies and troops.</a:t>
            </a:r>
            <a:endParaRPr lang="en-US" dirty="0"/>
          </a:p>
        </p:txBody>
      </p:sp>
      <p:pic>
        <p:nvPicPr>
          <p:cNvPr id="41986" name="Picture 2" descr="http://www.poconohistory.com/images/historyGraphics/counties/CivilWarTrain.jpg"/>
          <p:cNvPicPr>
            <a:picLocks noChangeAspect="1" noChangeArrowheads="1"/>
          </p:cNvPicPr>
          <p:nvPr/>
        </p:nvPicPr>
        <p:blipFill>
          <a:blip r:embed="rId3"/>
          <a:srcRect/>
          <a:stretch>
            <a:fillRect/>
          </a:stretch>
        </p:blipFill>
        <p:spPr bwMode="auto">
          <a:xfrm>
            <a:off x="457200" y="3581400"/>
            <a:ext cx="3962400" cy="2859533"/>
          </a:xfrm>
          <a:prstGeom prst="rect">
            <a:avLst/>
          </a:prstGeom>
          <a:noFill/>
        </p:spPr>
      </p:pic>
      <p:sp>
        <p:nvSpPr>
          <p:cNvPr id="8" name="Rectangle 7"/>
          <p:cNvSpPr/>
          <p:nvPr/>
        </p:nvSpPr>
        <p:spPr>
          <a:xfrm>
            <a:off x="152400" y="6457890"/>
            <a:ext cx="4572000" cy="400110"/>
          </a:xfrm>
          <a:prstGeom prst="rect">
            <a:avLst/>
          </a:prstGeom>
        </p:spPr>
        <p:txBody>
          <a:bodyPr>
            <a:spAutoFit/>
          </a:bodyPr>
          <a:lstStyle/>
          <a:p>
            <a:r>
              <a:rPr lang="en-US" sz="1000" dirty="0" smtClean="0"/>
              <a:t>http://www.poconohistory.com/images/historyGraphics/counties/CivilWarTrain.jpg</a:t>
            </a:r>
            <a:endParaRPr lang="en-US" sz="1000" dirty="0"/>
          </a:p>
        </p:txBody>
      </p:sp>
      <p:pic>
        <p:nvPicPr>
          <p:cNvPr id="41988" name="Picture 4" descr="http://images.lightstalkers.org/images/347273/LS_trainstripoliIMG_5198_large.jpg"/>
          <p:cNvPicPr>
            <a:picLocks noChangeAspect="1" noChangeArrowheads="1"/>
          </p:cNvPicPr>
          <p:nvPr/>
        </p:nvPicPr>
        <p:blipFill>
          <a:blip r:embed="rId4"/>
          <a:srcRect/>
          <a:stretch>
            <a:fillRect/>
          </a:stretch>
        </p:blipFill>
        <p:spPr bwMode="auto">
          <a:xfrm>
            <a:off x="5105400" y="3962400"/>
            <a:ext cx="2971800" cy="1978283"/>
          </a:xfrm>
          <a:prstGeom prst="rect">
            <a:avLst/>
          </a:prstGeom>
          <a:noFill/>
        </p:spPr>
      </p:pic>
      <p:sp>
        <p:nvSpPr>
          <p:cNvPr id="10" name="Rectangle 9"/>
          <p:cNvSpPr/>
          <p:nvPr/>
        </p:nvSpPr>
        <p:spPr>
          <a:xfrm>
            <a:off x="4876800" y="5903893"/>
            <a:ext cx="4572000" cy="954107"/>
          </a:xfrm>
          <a:prstGeom prst="rect">
            <a:avLst/>
          </a:prstGeom>
        </p:spPr>
        <p:txBody>
          <a:bodyPr wrap="square">
            <a:spAutoFit/>
          </a:bodyPr>
          <a:lstStyle/>
          <a:p>
            <a:r>
              <a:rPr lang="en-US" sz="800" dirty="0" smtClean="0"/>
              <a:t>http://www.google.com/imgres?imgurl=http://images.lightstalkers.org/images/347273/LS_trainstripoliIMG_5198_large.jpg&amp;imgrefurl=http://www.lightstalkers.org/images/show/347273&amp;usg=__VP2GysnvvI8Ud2IWtVgqbtiCAlg=&amp;h=533&amp;w=800&amp;sz=239&amp;hl=en&amp;start=0&amp;zoom=1&amp;tbnid=DToN-tIYeamqcM:&amp;tbnh=146&amp;tbnw=195&amp;ei=k42OTf6ECYWUtwevrbDADQ&amp;prev=/images%3Fq%3Dcivil%2Bwar%2Btrains%26um%3D1%26hl%3Den%26biw%3D1341%26bih%3D495%26tbs%3Disch:1&amp;um=1&amp;itbs=1&amp;iact=rc&amp;dur=192&amp;oei=k42OTf6ECYWUtwevrbDADQ&amp;page=1&amp;ndsp=12&amp;ved=1t:429,r:9,s:0&amp;tx=171&amp;ty=89</a:t>
            </a:r>
            <a:endParaRPr lang="en-US" sz="800" dirty="0"/>
          </a:p>
        </p:txBody>
      </p:sp>
      <p:pic>
        <p:nvPicPr>
          <p:cNvPr id="11" name="dhornbls.mp3">
            <a:hlinkClick r:id="" action="ppaction://media"/>
          </p:cNvPr>
          <p:cNvPicPr>
            <a:picLocks noRot="1" noChangeAspect="1"/>
          </p:cNvPicPr>
          <p:nvPr>
            <a:audioFile r:link="rId1"/>
          </p:nvPr>
        </p:nvPicPr>
        <p:blipFill>
          <a:blip r:embed="rId5"/>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33"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bldLst>
      <p:bldP spid="5" grpId="0" build="allAtOnce"/>
      <p:bldP spid="6"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2" name="Picture 4" descr="http://www.phschool.com/curriculum_support/taks/images/TANU5_ques8.jpg"/>
          <p:cNvPicPr>
            <a:picLocks noChangeAspect="1" noChangeArrowheads="1"/>
          </p:cNvPicPr>
          <p:nvPr/>
        </p:nvPicPr>
        <p:blipFill>
          <a:blip r:embed="rId2"/>
          <a:srcRect/>
          <a:stretch>
            <a:fillRect/>
          </a:stretch>
        </p:blipFill>
        <p:spPr bwMode="auto">
          <a:xfrm>
            <a:off x="4321233" y="1371600"/>
            <a:ext cx="4822767" cy="5029200"/>
          </a:xfrm>
          <a:prstGeom prst="rect">
            <a:avLst/>
          </a:prstGeom>
          <a:noFill/>
        </p:spPr>
      </p:pic>
      <p:sp>
        <p:nvSpPr>
          <p:cNvPr id="2" name="Title 1"/>
          <p:cNvSpPr>
            <a:spLocks noGrp="1"/>
          </p:cNvSpPr>
          <p:nvPr>
            <p:ph type="title"/>
          </p:nvPr>
        </p:nvSpPr>
        <p:spPr/>
        <p:txBody>
          <a:bodyPr/>
          <a:lstStyle/>
          <a:p>
            <a:r>
              <a:rPr lang="en-US" dirty="0" smtClean="0">
                <a:solidFill>
                  <a:schemeClr val="accent1"/>
                </a:solidFill>
              </a:rPr>
              <a:t>Union States: </a:t>
            </a:r>
            <a:endParaRPr lang="en-US" dirty="0">
              <a:solidFill>
                <a:schemeClr val="accent1"/>
              </a:solidFill>
            </a:endParaRPr>
          </a:p>
        </p:txBody>
      </p:sp>
      <p:sp>
        <p:nvSpPr>
          <p:cNvPr id="5" name="Content Placeholder 4"/>
          <p:cNvSpPr>
            <a:spLocks noGrp="1"/>
          </p:cNvSpPr>
          <p:nvPr>
            <p:ph sz="half" idx="1"/>
          </p:nvPr>
        </p:nvSpPr>
        <p:spPr/>
        <p:txBody>
          <a:bodyPr>
            <a:normAutofit/>
          </a:bodyPr>
          <a:lstStyle/>
          <a:p>
            <a:r>
              <a:rPr lang="en-US" sz="1800" dirty="0" smtClean="0"/>
              <a:t>California </a:t>
            </a:r>
          </a:p>
          <a:p>
            <a:r>
              <a:rPr lang="en-US" sz="1800" dirty="0" smtClean="0"/>
              <a:t>Connecticut </a:t>
            </a:r>
          </a:p>
          <a:p>
            <a:r>
              <a:rPr lang="en-US" sz="1800" dirty="0" smtClean="0"/>
              <a:t>Illinois</a:t>
            </a:r>
          </a:p>
          <a:p>
            <a:r>
              <a:rPr lang="en-US" sz="1800" dirty="0" smtClean="0"/>
              <a:t>Iowa</a:t>
            </a:r>
          </a:p>
          <a:p>
            <a:r>
              <a:rPr lang="en-US" sz="1800" dirty="0" smtClean="0"/>
              <a:t>Indiana </a:t>
            </a:r>
          </a:p>
          <a:p>
            <a:r>
              <a:rPr lang="en-US" sz="1800" dirty="0" smtClean="0"/>
              <a:t>Kansas</a:t>
            </a:r>
          </a:p>
          <a:p>
            <a:r>
              <a:rPr lang="en-US" sz="1800" dirty="0" smtClean="0"/>
              <a:t>Maine </a:t>
            </a:r>
          </a:p>
          <a:p>
            <a:r>
              <a:rPr lang="en-US" sz="1800" dirty="0" smtClean="0"/>
              <a:t>Massachusetts</a:t>
            </a:r>
          </a:p>
          <a:p>
            <a:r>
              <a:rPr lang="en-US" sz="1800" dirty="0" smtClean="0"/>
              <a:t>Michigan</a:t>
            </a:r>
          </a:p>
          <a:p>
            <a:r>
              <a:rPr lang="en-US" sz="1800" dirty="0" smtClean="0"/>
              <a:t>Minnesota</a:t>
            </a:r>
          </a:p>
        </p:txBody>
      </p:sp>
      <p:sp>
        <p:nvSpPr>
          <p:cNvPr id="6" name="Content Placeholder 5"/>
          <p:cNvSpPr>
            <a:spLocks noGrp="1"/>
          </p:cNvSpPr>
          <p:nvPr>
            <p:ph sz="half" idx="2"/>
          </p:nvPr>
        </p:nvSpPr>
        <p:spPr>
          <a:xfrm>
            <a:off x="2362200" y="1981200"/>
            <a:ext cx="4038600" cy="4434840"/>
          </a:xfrm>
        </p:spPr>
        <p:txBody>
          <a:bodyPr>
            <a:normAutofit/>
          </a:bodyPr>
          <a:lstStyle/>
          <a:p>
            <a:r>
              <a:rPr lang="en-US" sz="1800" dirty="0" smtClean="0"/>
              <a:t>Nevada </a:t>
            </a:r>
          </a:p>
          <a:p>
            <a:r>
              <a:rPr lang="en-US" sz="1800" dirty="0" smtClean="0"/>
              <a:t>New Hampshire</a:t>
            </a:r>
          </a:p>
          <a:p>
            <a:r>
              <a:rPr lang="en-US" sz="1800" dirty="0" smtClean="0"/>
              <a:t>New York</a:t>
            </a:r>
          </a:p>
          <a:p>
            <a:r>
              <a:rPr lang="en-US" sz="1800" dirty="0" smtClean="0"/>
              <a:t>New Jersey</a:t>
            </a:r>
          </a:p>
          <a:p>
            <a:r>
              <a:rPr lang="en-US" sz="1800" dirty="0" smtClean="0"/>
              <a:t>Ohio</a:t>
            </a:r>
          </a:p>
          <a:p>
            <a:r>
              <a:rPr lang="en-US" sz="1800" dirty="0" smtClean="0"/>
              <a:t>Oregon</a:t>
            </a:r>
          </a:p>
          <a:p>
            <a:r>
              <a:rPr lang="en-US" sz="1800" dirty="0" smtClean="0"/>
              <a:t>Pennsylvania </a:t>
            </a:r>
          </a:p>
          <a:p>
            <a:r>
              <a:rPr lang="en-US" sz="1800" dirty="0" smtClean="0"/>
              <a:t>Rhode Island </a:t>
            </a:r>
          </a:p>
          <a:p>
            <a:r>
              <a:rPr lang="en-US" sz="1800" dirty="0" smtClean="0"/>
              <a:t>Vermont</a:t>
            </a:r>
          </a:p>
        </p:txBody>
      </p:sp>
      <p:pic>
        <p:nvPicPr>
          <p:cNvPr id="17414" name="Picture 6" descr="http://www.baileyflagcenter.com/i/320__thumb"/>
          <p:cNvPicPr>
            <a:picLocks noChangeAspect="1" noChangeArrowheads="1"/>
          </p:cNvPicPr>
          <p:nvPr/>
        </p:nvPicPr>
        <p:blipFill>
          <a:blip r:embed="rId3"/>
          <a:srcRect/>
          <a:stretch>
            <a:fillRect/>
          </a:stretch>
        </p:blipFill>
        <p:spPr bwMode="auto">
          <a:xfrm>
            <a:off x="7467600" y="304800"/>
            <a:ext cx="1406412" cy="962025"/>
          </a:xfrm>
          <a:prstGeom prst="rect">
            <a:avLst/>
          </a:prstGeom>
          <a:noFill/>
        </p:spPr>
      </p:pic>
      <p:sp>
        <p:nvSpPr>
          <p:cNvPr id="10" name="Rectangle 9"/>
          <p:cNvSpPr/>
          <p:nvPr/>
        </p:nvSpPr>
        <p:spPr>
          <a:xfrm>
            <a:off x="4572000" y="6477000"/>
            <a:ext cx="4572000" cy="246221"/>
          </a:xfrm>
          <a:prstGeom prst="rect">
            <a:avLst/>
          </a:prstGeom>
        </p:spPr>
        <p:txBody>
          <a:bodyPr>
            <a:spAutoFit/>
          </a:bodyPr>
          <a:lstStyle/>
          <a:p>
            <a:r>
              <a:rPr lang="en-US" sz="1000" dirty="0" smtClean="0"/>
              <a:t>http://www.phschool.com/curriculum_support/taks/images/TANU5_ques8.jpg</a:t>
            </a:r>
            <a:endParaRPr lang="en-US" sz="1000" dirty="0"/>
          </a:p>
        </p:txBody>
      </p:sp>
      <p:sp>
        <p:nvSpPr>
          <p:cNvPr id="13" name="Rectangle 12"/>
          <p:cNvSpPr/>
          <p:nvPr/>
        </p:nvSpPr>
        <p:spPr>
          <a:xfrm>
            <a:off x="6248400" y="0"/>
            <a:ext cx="2895600" cy="246221"/>
          </a:xfrm>
          <a:prstGeom prst="rect">
            <a:avLst/>
          </a:prstGeom>
        </p:spPr>
        <p:txBody>
          <a:bodyPr wrap="square">
            <a:spAutoFit/>
          </a:bodyPr>
          <a:lstStyle/>
          <a:p>
            <a:r>
              <a:rPr lang="en-US" sz="1000" dirty="0" smtClean="0"/>
              <a:t>http://www.baileyflagcenter.com/i/320__thumb</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20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2000"/>
                                        <p:tgtEl>
                                          <p:spTgt spid="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2000"/>
                                        <p:tgtEl>
                                          <p:spTgt spid="5">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2000"/>
                                        <p:tgtEl>
                                          <p:spTgt spid="5">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2000"/>
                                        <p:tgtEl>
                                          <p:spTgt spid="5">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fade">
                                      <p:cBhvr>
                                        <p:cTn id="31" dur="2000"/>
                                        <p:tgtEl>
                                          <p:spTgt spid="5">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9" end="9"/>
                                            </p:txEl>
                                          </p:spTgt>
                                        </p:tgtEl>
                                        <p:attrNameLst>
                                          <p:attrName>style.visibility</p:attrName>
                                        </p:attrNameLst>
                                      </p:cBhvr>
                                      <p:to>
                                        <p:strVal val="visible"/>
                                      </p:to>
                                    </p:set>
                                    <p:animEffect transition="in" filter="fade">
                                      <p:cBhvr>
                                        <p:cTn id="34" dur="2000"/>
                                        <p:tgtEl>
                                          <p:spTgt spid="5">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2000"/>
                                        <p:tgtEl>
                                          <p:spTgt spid="6">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2000"/>
                                        <p:tgtEl>
                                          <p:spTgt spid="6">
                                            <p:txEl>
                                              <p:pRg st="1" end="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
                                            <p:txEl>
                                              <p:pRg st="2" end="2"/>
                                            </p:txEl>
                                          </p:spTgt>
                                        </p:tgtEl>
                                        <p:attrNameLst>
                                          <p:attrName>style.visibility</p:attrName>
                                        </p:attrNameLst>
                                      </p:cBhvr>
                                      <p:to>
                                        <p:strVal val="visible"/>
                                      </p:to>
                                    </p:set>
                                    <p:animEffect transition="in" filter="fade">
                                      <p:cBhvr>
                                        <p:cTn id="45" dur="2000"/>
                                        <p:tgtEl>
                                          <p:spTgt spid="6">
                                            <p:txEl>
                                              <p:pRg st="2" end="2"/>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xEl>
                                              <p:pRg st="3" end="3"/>
                                            </p:txEl>
                                          </p:spTgt>
                                        </p:tgtEl>
                                        <p:attrNameLst>
                                          <p:attrName>style.visibility</p:attrName>
                                        </p:attrNameLst>
                                      </p:cBhvr>
                                      <p:to>
                                        <p:strVal val="visible"/>
                                      </p:to>
                                    </p:set>
                                    <p:animEffect transition="in" filter="fade">
                                      <p:cBhvr>
                                        <p:cTn id="48" dur="2000"/>
                                        <p:tgtEl>
                                          <p:spTgt spid="6">
                                            <p:txEl>
                                              <p:pRg st="3" end="3"/>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Effect transition="in" filter="fade">
                                      <p:cBhvr>
                                        <p:cTn id="51" dur="2000"/>
                                        <p:tgtEl>
                                          <p:spTgt spid="6">
                                            <p:txEl>
                                              <p:pRg st="4" end="4"/>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
                                            <p:txEl>
                                              <p:pRg st="5" end="5"/>
                                            </p:txEl>
                                          </p:spTgt>
                                        </p:tgtEl>
                                        <p:attrNameLst>
                                          <p:attrName>style.visibility</p:attrName>
                                        </p:attrNameLst>
                                      </p:cBhvr>
                                      <p:to>
                                        <p:strVal val="visible"/>
                                      </p:to>
                                    </p:set>
                                    <p:animEffect transition="in" filter="fade">
                                      <p:cBhvr>
                                        <p:cTn id="54" dur="2000"/>
                                        <p:tgtEl>
                                          <p:spTgt spid="6">
                                            <p:txEl>
                                              <p:pRg st="5" end="5"/>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Effect transition="in" filter="fade">
                                      <p:cBhvr>
                                        <p:cTn id="57" dur="2000"/>
                                        <p:tgtEl>
                                          <p:spTgt spid="6">
                                            <p:txEl>
                                              <p:pRg st="6" end="6"/>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
                                            <p:txEl>
                                              <p:pRg st="7" end="7"/>
                                            </p:txEl>
                                          </p:spTgt>
                                        </p:tgtEl>
                                        <p:attrNameLst>
                                          <p:attrName>style.visibility</p:attrName>
                                        </p:attrNameLst>
                                      </p:cBhvr>
                                      <p:to>
                                        <p:strVal val="visible"/>
                                      </p:to>
                                    </p:set>
                                    <p:animEffect transition="in" filter="fade">
                                      <p:cBhvr>
                                        <p:cTn id="60" dur="2000"/>
                                        <p:tgtEl>
                                          <p:spTgt spid="6">
                                            <p:txEl>
                                              <p:pRg st="7" end="7"/>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
                                            <p:txEl>
                                              <p:pRg st="8" end="8"/>
                                            </p:txEl>
                                          </p:spTgt>
                                        </p:tgtEl>
                                        <p:attrNameLst>
                                          <p:attrName>style.visibility</p:attrName>
                                        </p:attrNameLst>
                                      </p:cBhvr>
                                      <p:to>
                                        <p:strVal val="visible"/>
                                      </p:to>
                                    </p:set>
                                    <p:animEffect transition="in" filter="fade">
                                      <p:cBhvr>
                                        <p:cTn id="63" dur="2000"/>
                                        <p:tgtEl>
                                          <p:spTgt spid="6">
                                            <p:txEl>
                                              <p:pRg st="8" end="8"/>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7414"/>
                                        </p:tgtEl>
                                        <p:attrNameLst>
                                          <p:attrName>style.visibility</p:attrName>
                                        </p:attrNameLst>
                                      </p:cBhvr>
                                      <p:to>
                                        <p:strVal val="visible"/>
                                      </p:to>
                                    </p:set>
                                    <p:animEffect transition="in" filter="fade">
                                      <p:cBhvr>
                                        <p:cTn id="68" dur="2000"/>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Horses</a:t>
            </a:r>
            <a:endParaRPr lang="en-US" dirty="0"/>
          </a:p>
        </p:txBody>
      </p:sp>
      <p:sp>
        <p:nvSpPr>
          <p:cNvPr id="3" name="Text Placeholder 2"/>
          <p:cNvSpPr>
            <a:spLocks noGrp="1"/>
          </p:cNvSpPr>
          <p:nvPr>
            <p:ph type="body" idx="1"/>
          </p:nvPr>
        </p:nvSpPr>
        <p:spPr>
          <a:xfrm>
            <a:off x="0" y="1828800"/>
            <a:ext cx="9144000" cy="659352"/>
          </a:xfrm>
        </p:spPr>
        <p:txBody>
          <a:bodyPr/>
          <a:lstStyle/>
          <a:p>
            <a:r>
              <a:rPr lang="en-US" sz="2300" dirty="0" smtClean="0"/>
              <a:t>Horses were used both by the Confederate states and the Union:</a:t>
            </a:r>
            <a:endParaRPr lang="en-US" sz="2300" dirty="0"/>
          </a:p>
        </p:txBody>
      </p:sp>
      <p:sp>
        <p:nvSpPr>
          <p:cNvPr id="5" name="Content Placeholder 4"/>
          <p:cNvSpPr>
            <a:spLocks noGrp="1"/>
          </p:cNvSpPr>
          <p:nvPr>
            <p:ph sz="quarter" idx="2"/>
          </p:nvPr>
        </p:nvSpPr>
        <p:spPr/>
        <p:txBody>
          <a:bodyPr/>
          <a:lstStyle/>
          <a:p>
            <a:r>
              <a:rPr lang="en-US" dirty="0" smtClean="0"/>
              <a:t>They carried men and messages to troops during battles.</a:t>
            </a:r>
            <a:endParaRPr lang="en-US" dirty="0"/>
          </a:p>
        </p:txBody>
      </p:sp>
      <p:sp>
        <p:nvSpPr>
          <p:cNvPr id="6" name="Content Placeholder 5"/>
          <p:cNvSpPr>
            <a:spLocks noGrp="1"/>
          </p:cNvSpPr>
          <p:nvPr>
            <p:ph sz="quarter" idx="4"/>
          </p:nvPr>
        </p:nvSpPr>
        <p:spPr/>
        <p:txBody>
          <a:bodyPr/>
          <a:lstStyle/>
          <a:p>
            <a:r>
              <a:rPr lang="en-US" dirty="0" smtClean="0"/>
              <a:t>They were also useful for being able to carry equipment to troops on the battle field, led by a /solider.</a:t>
            </a:r>
            <a:endParaRPr lang="en-US" dirty="0"/>
          </a:p>
        </p:txBody>
      </p:sp>
      <p:pic>
        <p:nvPicPr>
          <p:cNvPr id="43010" name="Picture 2" descr="http://www.connerprairie.org/site-assets/Civil-War-horses-in-battle.aspx"/>
          <p:cNvPicPr>
            <a:picLocks noChangeAspect="1" noChangeArrowheads="1"/>
          </p:cNvPicPr>
          <p:nvPr/>
        </p:nvPicPr>
        <p:blipFill>
          <a:blip r:embed="rId3"/>
          <a:srcRect/>
          <a:stretch>
            <a:fillRect/>
          </a:stretch>
        </p:blipFill>
        <p:spPr bwMode="auto">
          <a:xfrm>
            <a:off x="685800" y="3657600"/>
            <a:ext cx="2857500" cy="2543175"/>
          </a:xfrm>
          <a:prstGeom prst="rect">
            <a:avLst/>
          </a:prstGeom>
          <a:noFill/>
        </p:spPr>
      </p:pic>
      <p:sp>
        <p:nvSpPr>
          <p:cNvPr id="8" name="Rectangle 7"/>
          <p:cNvSpPr/>
          <p:nvPr/>
        </p:nvSpPr>
        <p:spPr>
          <a:xfrm>
            <a:off x="152400" y="6172200"/>
            <a:ext cx="3505200" cy="400110"/>
          </a:xfrm>
          <a:prstGeom prst="rect">
            <a:avLst/>
          </a:prstGeom>
        </p:spPr>
        <p:txBody>
          <a:bodyPr wrap="square">
            <a:spAutoFit/>
          </a:bodyPr>
          <a:lstStyle/>
          <a:p>
            <a:r>
              <a:rPr lang="en-US" sz="1000" dirty="0" smtClean="0"/>
              <a:t>http://www.connerprairie.org/site-assets/Civil-War-horses-in-battle.aspx</a:t>
            </a:r>
            <a:endParaRPr lang="en-US" sz="1000" dirty="0"/>
          </a:p>
        </p:txBody>
      </p:sp>
      <p:pic>
        <p:nvPicPr>
          <p:cNvPr id="43012" name="Picture 4" descr="http://fineartamerica.com/images-medium/lees-war-horse-mort-kunstler.jpg"/>
          <p:cNvPicPr>
            <a:picLocks noChangeAspect="1" noChangeArrowheads="1"/>
          </p:cNvPicPr>
          <p:nvPr/>
        </p:nvPicPr>
        <p:blipFill>
          <a:blip r:embed="rId4"/>
          <a:srcRect/>
          <a:stretch>
            <a:fillRect/>
          </a:stretch>
        </p:blipFill>
        <p:spPr bwMode="auto">
          <a:xfrm>
            <a:off x="4953000" y="3962400"/>
            <a:ext cx="3333750" cy="2019300"/>
          </a:xfrm>
          <a:prstGeom prst="rect">
            <a:avLst/>
          </a:prstGeom>
          <a:noFill/>
        </p:spPr>
      </p:pic>
      <p:sp>
        <p:nvSpPr>
          <p:cNvPr id="10" name="Rectangle 9"/>
          <p:cNvSpPr/>
          <p:nvPr/>
        </p:nvSpPr>
        <p:spPr>
          <a:xfrm>
            <a:off x="4572000" y="6019800"/>
            <a:ext cx="4572000" cy="400110"/>
          </a:xfrm>
          <a:prstGeom prst="rect">
            <a:avLst/>
          </a:prstGeom>
        </p:spPr>
        <p:txBody>
          <a:bodyPr>
            <a:spAutoFit/>
          </a:bodyPr>
          <a:lstStyle/>
          <a:p>
            <a:r>
              <a:rPr lang="en-US" sz="1000" dirty="0" smtClean="0"/>
              <a:t>http://fineartamerica.com/images-medium/lees-war-horse-mort-kunstler. troop jpg</a:t>
            </a:r>
            <a:endParaRPr lang="en-US" sz="1000" dirty="0"/>
          </a:p>
        </p:txBody>
      </p:sp>
      <p:pic>
        <p:nvPicPr>
          <p:cNvPr id="11" name="Horse.mp3">
            <a:hlinkClick r:id="" action="ppaction://media"/>
          </p:cNvPr>
          <p:cNvPicPr>
            <a:picLocks noRot="1" noChangeAspect="1"/>
          </p:cNvPicPr>
          <p:nvPr>
            <a:audioFile r:link="rId1"/>
          </p:nvPr>
        </p:nvPicPr>
        <p:blipFill>
          <a:blip r:embed="rId5"/>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15"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fade">
                                      <p:cBhvr>
                                        <p:cTn id="16"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bldLst>
      <p:bldP spid="5" grpId="0" build="allAtOnce"/>
      <p:bldP spid="6"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http://www.kidport.com/reflib/usahistory/civilwar/Images/AmbulanceWagon4a40058r.jpg"/>
          <p:cNvPicPr>
            <a:picLocks noChangeAspect="1" noChangeArrowheads="1"/>
          </p:cNvPicPr>
          <p:nvPr/>
        </p:nvPicPr>
        <p:blipFill>
          <a:blip r:embed="rId3"/>
          <a:srcRect/>
          <a:stretch>
            <a:fillRect/>
          </a:stretch>
        </p:blipFill>
        <p:spPr bwMode="auto">
          <a:xfrm>
            <a:off x="5181600" y="4297680"/>
            <a:ext cx="3352800" cy="2179320"/>
          </a:xfrm>
          <a:prstGeom prst="rect">
            <a:avLst/>
          </a:prstGeom>
          <a:noFill/>
        </p:spPr>
      </p:pic>
      <p:sp>
        <p:nvSpPr>
          <p:cNvPr id="2" name="Title 1"/>
          <p:cNvSpPr>
            <a:spLocks noGrp="1"/>
          </p:cNvSpPr>
          <p:nvPr>
            <p:ph type="title"/>
          </p:nvPr>
        </p:nvSpPr>
        <p:spPr/>
        <p:txBody>
          <a:bodyPr/>
          <a:lstStyle/>
          <a:p>
            <a:r>
              <a:rPr lang="en-US" dirty="0" smtClean="0"/>
              <a:t>Transportation: Wagons </a:t>
            </a:r>
            <a:endParaRPr lang="en-US" dirty="0"/>
          </a:p>
        </p:txBody>
      </p:sp>
      <p:sp>
        <p:nvSpPr>
          <p:cNvPr id="3" name="Text Placeholder 2"/>
          <p:cNvSpPr>
            <a:spLocks noGrp="1"/>
          </p:cNvSpPr>
          <p:nvPr>
            <p:ph type="body" idx="1"/>
          </p:nvPr>
        </p:nvSpPr>
        <p:spPr/>
        <p:txBody>
          <a:bodyPr/>
          <a:lstStyle/>
          <a:p>
            <a:r>
              <a:rPr lang="en-US" dirty="0" smtClean="0"/>
              <a:t>Sutler:</a:t>
            </a:r>
            <a:endParaRPr lang="en-US" dirty="0"/>
          </a:p>
        </p:txBody>
      </p:sp>
      <p:sp>
        <p:nvSpPr>
          <p:cNvPr id="4" name="Text Placeholder 3"/>
          <p:cNvSpPr>
            <a:spLocks noGrp="1"/>
          </p:cNvSpPr>
          <p:nvPr>
            <p:ph type="body" sz="half" idx="3"/>
          </p:nvPr>
        </p:nvSpPr>
        <p:spPr/>
        <p:txBody>
          <a:bodyPr/>
          <a:lstStyle/>
          <a:p>
            <a:r>
              <a:rPr lang="en-US" dirty="0" smtClean="0"/>
              <a:t>Ambulances:</a:t>
            </a:r>
            <a:endParaRPr lang="en-US" dirty="0"/>
          </a:p>
        </p:txBody>
      </p:sp>
      <p:sp>
        <p:nvSpPr>
          <p:cNvPr id="5" name="Content Placeholder 4"/>
          <p:cNvSpPr>
            <a:spLocks noGrp="1"/>
          </p:cNvSpPr>
          <p:nvPr>
            <p:ph sz="quarter" idx="2"/>
          </p:nvPr>
        </p:nvSpPr>
        <p:spPr>
          <a:xfrm>
            <a:off x="381000" y="2514600"/>
            <a:ext cx="4040188" cy="3845720"/>
          </a:xfrm>
        </p:spPr>
        <p:txBody>
          <a:bodyPr>
            <a:normAutofit/>
          </a:bodyPr>
          <a:lstStyle/>
          <a:p>
            <a:r>
              <a:rPr lang="en-US" dirty="0" smtClean="0"/>
              <a:t>A sutler wagon was a wagon that was like a store that had playing cards, knives, coffee, tobacco, soap, and various other items.</a:t>
            </a:r>
          </a:p>
          <a:p>
            <a:r>
              <a:rPr lang="en-US" dirty="0" smtClean="0"/>
              <a:t>Went from camp to camp.</a:t>
            </a:r>
            <a:br>
              <a:rPr lang="en-US" dirty="0" smtClean="0"/>
            </a:br>
            <a:endParaRPr lang="en-US" dirty="0"/>
          </a:p>
        </p:txBody>
      </p:sp>
      <p:sp>
        <p:nvSpPr>
          <p:cNvPr id="6" name="Content Placeholder 5"/>
          <p:cNvSpPr>
            <a:spLocks noGrp="1"/>
          </p:cNvSpPr>
          <p:nvPr>
            <p:ph sz="quarter" idx="4"/>
          </p:nvPr>
        </p:nvSpPr>
        <p:spPr/>
        <p:txBody>
          <a:bodyPr/>
          <a:lstStyle/>
          <a:p>
            <a:r>
              <a:rPr lang="en-US" dirty="0" smtClean="0"/>
              <a:t>An ambulance wagon was a wagon that transported wounded solider/troops off of the battle field and treated somewhere off the battle field. </a:t>
            </a:r>
            <a:endParaRPr lang="en-US" dirty="0"/>
          </a:p>
        </p:txBody>
      </p:sp>
      <p:pic>
        <p:nvPicPr>
          <p:cNvPr id="44034" name="Picture 2" descr="http://wpcontent.answcdn.com/wikipedia/commons/thumb/1/1d/Sutlers_tent_petersburg_01730v.jpg/250px-Sutlers_tent_petersburg_01730v.jpg"/>
          <p:cNvPicPr>
            <a:picLocks noChangeAspect="1" noChangeArrowheads="1"/>
          </p:cNvPicPr>
          <p:nvPr/>
        </p:nvPicPr>
        <p:blipFill>
          <a:blip r:embed="rId4"/>
          <a:srcRect/>
          <a:stretch>
            <a:fillRect/>
          </a:stretch>
        </p:blipFill>
        <p:spPr bwMode="auto">
          <a:xfrm>
            <a:off x="1143000" y="4648200"/>
            <a:ext cx="1897410" cy="1905000"/>
          </a:xfrm>
          <a:prstGeom prst="rect">
            <a:avLst/>
          </a:prstGeom>
          <a:noFill/>
        </p:spPr>
      </p:pic>
      <p:sp>
        <p:nvSpPr>
          <p:cNvPr id="8" name="Rectangle 7"/>
          <p:cNvSpPr/>
          <p:nvPr/>
        </p:nvSpPr>
        <p:spPr>
          <a:xfrm>
            <a:off x="0" y="6553200"/>
            <a:ext cx="3886200" cy="338554"/>
          </a:xfrm>
          <a:prstGeom prst="rect">
            <a:avLst/>
          </a:prstGeom>
        </p:spPr>
        <p:txBody>
          <a:bodyPr wrap="square">
            <a:spAutoFit/>
          </a:bodyPr>
          <a:lstStyle/>
          <a:p>
            <a:r>
              <a:rPr lang="en-US" sz="800" dirty="0" smtClean="0"/>
              <a:t>http://wpcontent.answcdn.com/wikipedia/commons/thumb/1/1d/Sutlers_tent_petersburg_01730v.jpg/250px-Sutlers_tent_petersburg_01730v.jpg</a:t>
            </a:r>
            <a:endParaRPr lang="en-US" sz="800" dirty="0"/>
          </a:p>
        </p:txBody>
      </p:sp>
      <p:sp>
        <p:nvSpPr>
          <p:cNvPr id="10" name="Rectangle 9"/>
          <p:cNvSpPr/>
          <p:nvPr/>
        </p:nvSpPr>
        <p:spPr>
          <a:xfrm>
            <a:off x="4800600" y="6396335"/>
            <a:ext cx="4343400" cy="461665"/>
          </a:xfrm>
          <a:prstGeom prst="rect">
            <a:avLst/>
          </a:prstGeom>
        </p:spPr>
        <p:txBody>
          <a:bodyPr wrap="square">
            <a:spAutoFit/>
          </a:bodyPr>
          <a:lstStyle/>
          <a:p>
            <a:r>
              <a:rPr lang="en-US" sz="800" dirty="0" smtClean="0"/>
              <a:t>http://www.websters-online-dictionary.org/images/wiki/wikipedia/commons/thumb/b/bc/Civil_War_Zouave_ambulance.jpg/180px-Civil_War_Zouave_ambulance.jpg</a:t>
            </a:r>
            <a:endParaRPr lang="en-US" sz="800" dirty="0"/>
          </a:p>
        </p:txBody>
      </p:sp>
      <p:pic>
        <p:nvPicPr>
          <p:cNvPr id="11" name="siren.mp3">
            <a:hlinkClick r:id="" action="ppaction://media"/>
          </p:cNvPr>
          <p:cNvPicPr>
            <a:picLocks noRot="1" noChangeAspect="1"/>
          </p:cNvPicPr>
          <p:nvPr>
            <a:audioFile r:link="rId1"/>
          </p:nvPr>
        </p:nvPicPr>
        <p:blipFill>
          <a:blip r:embed="rId5"/>
          <a:stretch>
            <a:fillRect/>
          </a:stretch>
        </p:blipFill>
        <p:spPr>
          <a:xfrm>
            <a:off x="8001000" y="5562600"/>
            <a:ext cx="503237" cy="5032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childTnLst>
                          </p:cTn>
                        </p:par>
                        <p:par>
                          <p:cTn id="11" fill="hold">
                            <p:stCondLst>
                              <p:cond delay="2000"/>
                            </p:stCondLst>
                            <p:childTnLst>
                              <p:par>
                                <p:cTn id="12" presetID="1" presetClass="mediacall" presetSubtype="0" fill="hold" nodeType="afterEffect">
                                  <p:stCondLst>
                                    <p:cond delay="0"/>
                                  </p:stCondLst>
                                  <p:childTnLst>
                                    <p:cmd type="call" cmd="playFrom(0.0)">
                                      <p:cBhvr>
                                        <p:cTn id="13" dur="5381" fill="hold"/>
                                        <p:tgtEl>
                                          <p:spTgt spid="11"/>
                                        </p:tgtEl>
                                      </p:cBhvr>
                                    </p:cmd>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bldLst>
      <p:bldP spid="5" grpId="0" build="allAtOnce"/>
      <p:bldP spid="6"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it end?</a:t>
            </a:r>
            <a:endParaRPr lang="en-US" dirty="0"/>
          </a:p>
        </p:txBody>
      </p:sp>
      <p:sp>
        <p:nvSpPr>
          <p:cNvPr id="12" name="Content Placeholder 11"/>
          <p:cNvSpPr>
            <a:spLocks noGrp="1"/>
          </p:cNvSpPr>
          <p:nvPr>
            <p:ph idx="1"/>
          </p:nvPr>
        </p:nvSpPr>
        <p:spPr/>
        <p:txBody>
          <a:bodyPr/>
          <a:lstStyle/>
          <a:p>
            <a:r>
              <a:rPr lang="en-US" dirty="0" smtClean="0"/>
              <a:t>It ended badly for the Confederate when General Robert E. Lee surrendered at Appomattox Courthouse on April 9</a:t>
            </a:r>
            <a:r>
              <a:rPr lang="en-US" baseline="30000" dirty="0" smtClean="0"/>
              <a:t>th</a:t>
            </a:r>
            <a:r>
              <a:rPr lang="en-US" dirty="0" smtClean="0"/>
              <a:t>, 1865. By General lee surrendering it ended the war and allowed slavery to end and for the states to become together again. General Grant for the Union did not arrest or put any confederate troops or Robert E. Lee in a prison camp or execute them because he wanted to get America back together in one piece and get everyone to get along as quickly and fast as possible. </a:t>
            </a:r>
            <a:endParaRPr lang="en-US" dirty="0"/>
          </a:p>
        </p:txBody>
      </p:sp>
      <p:pic>
        <p:nvPicPr>
          <p:cNvPr id="8" name="Picture 7" descr="http://www.baileyflagcenter.com/i/320__thumb"/>
          <p:cNvPicPr>
            <a:picLocks noChangeAspect="1" noChangeArrowheads="1"/>
          </p:cNvPicPr>
          <p:nvPr/>
        </p:nvPicPr>
        <p:blipFill>
          <a:blip r:embed="rId2"/>
          <a:srcRect/>
          <a:stretch>
            <a:fillRect/>
          </a:stretch>
        </p:blipFill>
        <p:spPr bwMode="auto">
          <a:xfrm>
            <a:off x="7467600" y="304800"/>
            <a:ext cx="1406412" cy="962025"/>
          </a:xfrm>
          <a:prstGeom prst="rect">
            <a:avLst/>
          </a:prstGeom>
          <a:noFill/>
        </p:spPr>
      </p:pic>
      <p:sp>
        <p:nvSpPr>
          <p:cNvPr id="9" name="Rectangle 8"/>
          <p:cNvSpPr/>
          <p:nvPr/>
        </p:nvSpPr>
        <p:spPr>
          <a:xfrm>
            <a:off x="6248400" y="0"/>
            <a:ext cx="2895600" cy="246221"/>
          </a:xfrm>
          <a:prstGeom prst="rect">
            <a:avLst/>
          </a:prstGeom>
        </p:spPr>
        <p:txBody>
          <a:bodyPr wrap="square">
            <a:spAutoFit/>
          </a:bodyPr>
          <a:lstStyle/>
          <a:p>
            <a:r>
              <a:rPr lang="en-US" sz="1000" dirty="0" smtClean="0"/>
              <a:t>http://www.baileyflagcenter.com/i/320__thumb</a:t>
            </a:r>
            <a:endParaRPr lang="en-US" sz="1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47088"/>
          </a:xfrm>
        </p:spPr>
        <p:txBody>
          <a:bodyPr>
            <a:normAutofit/>
          </a:bodyPr>
          <a:lstStyle/>
          <a:p>
            <a:pPr algn="ctr"/>
            <a:r>
              <a:rPr lang="en-US" sz="4000" dirty="0" smtClean="0"/>
              <a:t>How did the Civil War Affect America’s Future?</a:t>
            </a:r>
            <a:endParaRPr lang="en-US" sz="4000" dirty="0"/>
          </a:p>
        </p:txBody>
      </p:sp>
      <p:sp>
        <p:nvSpPr>
          <p:cNvPr id="3" name="Content Placeholder 2"/>
          <p:cNvSpPr>
            <a:spLocks noGrp="1"/>
          </p:cNvSpPr>
          <p:nvPr>
            <p:ph idx="1"/>
          </p:nvPr>
        </p:nvSpPr>
        <p:spPr/>
        <p:txBody>
          <a:bodyPr/>
          <a:lstStyle/>
          <a:p>
            <a:r>
              <a:rPr lang="en-US" dirty="0" smtClean="0"/>
              <a:t>It affected Americas future by ending slavery. If the Confederates states would of won the Civil War then slavery might still be around and our schooling, work environments and everything all together would be involved with slavery.  Also it affected America's future by that today, right now America might not be all of the states that there are now, it might of become the Confederate States become a country and the Union states become a country because not every side would not get along. </a:t>
            </a:r>
            <a:endParaRPr lang="en-US" dirty="0"/>
          </a:p>
        </p:txBody>
      </p:sp>
      <p:pic>
        <p:nvPicPr>
          <p:cNvPr id="4" name="CONFEDERATE SONG ~ IF THE SOUTH WOULDA WON.mp3">
            <a:hlinkClick r:id="" action="ppaction://media"/>
          </p:cNvPr>
          <p:cNvPicPr>
            <a:picLocks noRot="1" noChangeAspect="1"/>
          </p:cNvPicPr>
          <p:nvPr>
            <a:audioFile r:link="rId1"/>
          </p:nvPr>
        </p:nvPicPr>
        <p:blipFill>
          <a:blip r:embed="rId3"/>
          <a:stretch>
            <a:fillRect/>
          </a:stretch>
        </p:blipFill>
        <p:spPr>
          <a:xfrm>
            <a:off x="304800" y="1295400"/>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0" nodeType="clickEffect">
                                  <p:stCondLst>
                                    <p:cond delay="0"/>
                                  </p:stCondLst>
                                  <p:childTnLst>
                                    <p:anim to="1.5" calcmode="lin" valueType="num">
                                      <p:cBhvr override="childStyle">
                                        <p:cTn id="6" dur="2000" fill="hold"/>
                                        <p:tgtEl>
                                          <p:spTgt spid="2"/>
                                        </p:tgtEl>
                                        <p:attrNameLst>
                                          <p:attrName>style.fontSize</p:attrName>
                                        </p:attrNameLst>
                                      </p:cBhvr>
                                    </p:anim>
                                  </p:childTnLst>
                                </p:cTn>
                              </p:par>
                              <p:par>
                                <p:cTn id="7" presetID="1" presetClass="mediacall" presetSubtype="0" fill="hold" nodeType="withEffect">
                                  <p:stCondLst>
                                    <p:cond delay="0"/>
                                  </p:stCondLst>
                                  <p:childTnLst>
                                    <p:cmd type="call" cmd="playFrom(0.0)">
                                      <p:cBhvr>
                                        <p:cTn id="8" dur="1" fill="hold"/>
                                        <p:tgtEl>
                                          <p:spTgt spid="4"/>
                                        </p:tgtEl>
                                      </p:cBhvr>
                                    </p:cmd>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4"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www.usronline.org/staff/cavallini/specialPrograms/eUllrich/ow/images/civil%20war%20soldiers.jpg"/>
          <p:cNvPicPr>
            <a:picLocks noChangeAspect="1" noChangeArrowheads="1"/>
          </p:cNvPicPr>
          <p:nvPr/>
        </p:nvPicPr>
        <p:blipFill>
          <a:blip r:embed="rId3"/>
          <a:srcRect/>
          <a:stretch>
            <a:fillRect/>
          </a:stretch>
        </p:blipFill>
        <p:spPr bwMode="auto">
          <a:xfrm>
            <a:off x="1371600" y="304800"/>
            <a:ext cx="6528151" cy="6324601"/>
          </a:xfrm>
          <a:prstGeom prst="rect">
            <a:avLst/>
          </a:prstGeom>
          <a:noFill/>
        </p:spPr>
      </p:pic>
      <p:pic>
        <p:nvPicPr>
          <p:cNvPr id="11" name="Picture 4" descr="http://themomblog.ocregister.com/files/2010/01/no-sign.png"/>
          <p:cNvPicPr>
            <a:picLocks noChangeAspect="1" noChangeArrowheads="1"/>
          </p:cNvPicPr>
          <p:nvPr/>
        </p:nvPicPr>
        <p:blipFill>
          <a:blip r:embed="rId4"/>
          <a:srcRect/>
          <a:stretch>
            <a:fillRect/>
          </a:stretch>
        </p:blipFill>
        <p:spPr bwMode="auto">
          <a:xfrm>
            <a:off x="1447800" y="381000"/>
            <a:ext cx="6248400" cy="5943600"/>
          </a:xfrm>
          <a:prstGeom prst="rect">
            <a:avLst/>
          </a:prstGeom>
          <a:noFill/>
        </p:spPr>
      </p:pic>
      <p:sp>
        <p:nvSpPr>
          <p:cNvPr id="12" name="Rectangle 11"/>
          <p:cNvSpPr/>
          <p:nvPr/>
        </p:nvSpPr>
        <p:spPr>
          <a:xfrm>
            <a:off x="4191000" y="6611779"/>
            <a:ext cx="4572000" cy="246221"/>
          </a:xfrm>
          <a:prstGeom prst="rect">
            <a:avLst/>
          </a:prstGeom>
        </p:spPr>
        <p:txBody>
          <a:bodyPr>
            <a:spAutoFit/>
          </a:bodyPr>
          <a:lstStyle/>
          <a:p>
            <a:r>
              <a:rPr lang="en-US" sz="1000" dirty="0" smtClean="0"/>
              <a:t>http://themomblog.ocregister.com/files/2010/01/no-sign.png</a:t>
            </a:r>
            <a:endParaRPr lang="en-US" sz="1000" dirty="0"/>
          </a:p>
        </p:txBody>
      </p:sp>
      <p:sp>
        <p:nvSpPr>
          <p:cNvPr id="13" name="Rectangle 12"/>
          <p:cNvSpPr/>
          <p:nvPr/>
        </p:nvSpPr>
        <p:spPr>
          <a:xfrm>
            <a:off x="-228600" y="6400800"/>
            <a:ext cx="4572000" cy="246221"/>
          </a:xfrm>
          <a:prstGeom prst="rect">
            <a:avLst/>
          </a:prstGeom>
        </p:spPr>
        <p:txBody>
          <a:bodyPr wrap="square">
            <a:spAutoFit/>
          </a:bodyPr>
          <a:lstStyle/>
          <a:p>
            <a:pPr algn="ctr"/>
            <a:r>
              <a:rPr lang="en-US" sz="1000" dirty="0" smtClean="0"/>
              <a:t>http://research.surnames.com/images/civil_war_soldiers.jpg</a:t>
            </a:r>
            <a:endParaRPr lang="en-US" sz="1000" dirty="0"/>
          </a:p>
        </p:txBody>
      </p:sp>
      <p:pic>
        <p:nvPicPr>
          <p:cNvPr id="10" name="The War is Over - Trust Company (2m 20s).mp3">
            <a:hlinkClick r:id="" action="ppaction://media"/>
          </p:cNvPr>
          <p:cNvPicPr>
            <a:picLocks noRot="1" noChangeAspect="1"/>
          </p:cNvPicPr>
          <p:nvPr>
            <a:audioFile r:link="rId1"/>
          </p:nvPr>
        </p:nvPicPr>
        <p:blipFill>
          <a:blip r:embed="rId5"/>
          <a:stretch>
            <a:fillRect/>
          </a:stretch>
        </p:blipFill>
        <p:spPr>
          <a:xfrm>
            <a:off x="3657600"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par>
                                <p:cTn id="13" presetID="1" presetClass="mediacall" presetSubtype="0" fill="hold" nodeType="withEffect">
                                  <p:stCondLst>
                                    <p:cond delay="0"/>
                                  </p:stCondLst>
                                  <p:childTnLst>
                                    <p:cmd type="call" cmd="playFrom(0.0)">
                                      <p:cBhvr>
                                        <p:cTn id="14" dur="140593"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5"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phschool.com/curriculum_support/taks/images/TANU5_ques8.jpg"/>
          <p:cNvPicPr>
            <a:picLocks noChangeAspect="1" noChangeArrowheads="1"/>
          </p:cNvPicPr>
          <p:nvPr/>
        </p:nvPicPr>
        <p:blipFill>
          <a:blip r:embed="rId3"/>
          <a:srcRect/>
          <a:stretch>
            <a:fillRect/>
          </a:stretch>
        </p:blipFill>
        <p:spPr bwMode="auto">
          <a:xfrm>
            <a:off x="4038600" y="3733800"/>
            <a:ext cx="5105400" cy="2921204"/>
          </a:xfrm>
          <a:prstGeom prst="rect">
            <a:avLst/>
          </a:prstGeom>
          <a:noFill/>
        </p:spPr>
      </p:pic>
      <p:sp>
        <p:nvSpPr>
          <p:cNvPr id="2" name="Title 1"/>
          <p:cNvSpPr>
            <a:spLocks noGrp="1"/>
          </p:cNvSpPr>
          <p:nvPr>
            <p:ph type="title"/>
          </p:nvPr>
        </p:nvSpPr>
        <p:spPr/>
        <p:txBody>
          <a:bodyPr>
            <a:normAutofit/>
          </a:bodyPr>
          <a:lstStyle/>
          <a:p>
            <a:r>
              <a:rPr lang="en-US" dirty="0" smtClean="0">
                <a:solidFill>
                  <a:schemeClr val="accent3"/>
                </a:solidFill>
              </a:rPr>
              <a:t>Confederate States:</a:t>
            </a:r>
            <a:endParaRPr lang="en-US" dirty="0">
              <a:solidFill>
                <a:schemeClr val="accent3"/>
              </a:solidFill>
            </a:endParaRPr>
          </a:p>
        </p:txBody>
      </p:sp>
      <p:sp>
        <p:nvSpPr>
          <p:cNvPr id="4" name="Text Placeholder 3"/>
          <p:cNvSpPr>
            <a:spLocks noGrp="1"/>
          </p:cNvSpPr>
          <p:nvPr>
            <p:ph type="body" idx="1"/>
          </p:nvPr>
        </p:nvSpPr>
        <p:spPr/>
        <p:txBody>
          <a:bodyPr/>
          <a:lstStyle/>
          <a:p>
            <a:pPr algn="ctr"/>
            <a:r>
              <a:rPr lang="en-US" sz="2000" dirty="0" smtClean="0"/>
              <a:t>Declared Secession Prior to Lincolns election </a:t>
            </a:r>
            <a:endParaRPr lang="en-US" sz="2000" dirty="0"/>
          </a:p>
        </p:txBody>
      </p:sp>
      <p:sp>
        <p:nvSpPr>
          <p:cNvPr id="5" name="Text Placeholder 4"/>
          <p:cNvSpPr>
            <a:spLocks noGrp="1"/>
          </p:cNvSpPr>
          <p:nvPr>
            <p:ph type="body" sz="half" idx="3"/>
          </p:nvPr>
        </p:nvSpPr>
        <p:spPr>
          <a:xfrm>
            <a:off x="4419600" y="1828800"/>
            <a:ext cx="4041775" cy="654843"/>
          </a:xfrm>
        </p:spPr>
        <p:txBody>
          <a:bodyPr>
            <a:normAutofit fontScale="92500" lnSpcReduction="10000"/>
          </a:bodyPr>
          <a:lstStyle/>
          <a:p>
            <a:r>
              <a:rPr lang="en-US" dirty="0" smtClean="0"/>
              <a:t>Declared seccesion After Lincoln Called for Troops </a:t>
            </a:r>
            <a:endParaRPr lang="en-US" dirty="0"/>
          </a:p>
        </p:txBody>
      </p:sp>
      <p:sp>
        <p:nvSpPr>
          <p:cNvPr id="3" name="Content Placeholder 2"/>
          <p:cNvSpPr>
            <a:spLocks noGrp="1"/>
          </p:cNvSpPr>
          <p:nvPr>
            <p:ph sz="quarter" idx="2"/>
          </p:nvPr>
        </p:nvSpPr>
        <p:spPr/>
        <p:txBody>
          <a:bodyPr/>
          <a:lstStyle/>
          <a:p>
            <a:r>
              <a:rPr lang="en-US" sz="1800" dirty="0" smtClean="0"/>
              <a:t>South Carolina</a:t>
            </a:r>
          </a:p>
          <a:p>
            <a:r>
              <a:rPr lang="en-US" sz="1800" dirty="0" smtClean="0"/>
              <a:t>Mississippi </a:t>
            </a:r>
          </a:p>
          <a:p>
            <a:r>
              <a:rPr lang="en-US" sz="1800" dirty="0" smtClean="0"/>
              <a:t>Florida</a:t>
            </a:r>
          </a:p>
          <a:p>
            <a:r>
              <a:rPr lang="en-US" sz="1800" dirty="0" smtClean="0"/>
              <a:t>Alabama</a:t>
            </a:r>
          </a:p>
          <a:p>
            <a:r>
              <a:rPr lang="en-US" sz="1800" dirty="0" smtClean="0"/>
              <a:t>Georgia</a:t>
            </a:r>
          </a:p>
          <a:p>
            <a:r>
              <a:rPr lang="en-US" sz="1800" dirty="0" smtClean="0"/>
              <a:t>Louisiana</a:t>
            </a:r>
          </a:p>
          <a:p>
            <a:r>
              <a:rPr lang="en-US" sz="1800" dirty="0" smtClean="0"/>
              <a:t>Texas</a:t>
            </a:r>
          </a:p>
          <a:p>
            <a:pPr>
              <a:buNone/>
            </a:pPr>
            <a:endParaRPr lang="en-US" dirty="0"/>
          </a:p>
        </p:txBody>
      </p:sp>
      <p:sp>
        <p:nvSpPr>
          <p:cNvPr id="6" name="Content Placeholder 5"/>
          <p:cNvSpPr>
            <a:spLocks noGrp="1"/>
          </p:cNvSpPr>
          <p:nvPr>
            <p:ph sz="quarter" idx="4"/>
          </p:nvPr>
        </p:nvSpPr>
        <p:spPr>
          <a:xfrm>
            <a:off x="4114800" y="2514600"/>
            <a:ext cx="4041775" cy="3845720"/>
          </a:xfrm>
        </p:spPr>
        <p:txBody>
          <a:bodyPr>
            <a:normAutofit/>
          </a:bodyPr>
          <a:lstStyle/>
          <a:p>
            <a:r>
              <a:rPr lang="en-US" sz="1800" dirty="0" smtClean="0"/>
              <a:t>Virginia </a:t>
            </a:r>
          </a:p>
          <a:p>
            <a:r>
              <a:rPr lang="en-US" sz="1800" dirty="0" smtClean="0"/>
              <a:t>Arkansas</a:t>
            </a:r>
          </a:p>
          <a:p>
            <a:r>
              <a:rPr lang="en-US" sz="1800" dirty="0" smtClean="0"/>
              <a:t>Tennessee </a:t>
            </a:r>
          </a:p>
          <a:p>
            <a:r>
              <a:rPr lang="en-US" sz="1800" dirty="0" smtClean="0"/>
              <a:t>North Carolina</a:t>
            </a:r>
            <a:endParaRPr lang="en-US" sz="1800" dirty="0"/>
          </a:p>
        </p:txBody>
      </p:sp>
      <p:sp>
        <p:nvSpPr>
          <p:cNvPr id="7" name="Text Placeholder 4"/>
          <p:cNvSpPr txBox="1">
            <a:spLocks/>
          </p:cNvSpPr>
          <p:nvPr/>
        </p:nvSpPr>
        <p:spPr>
          <a:xfrm>
            <a:off x="304800" y="4953000"/>
            <a:ext cx="4041775" cy="654843"/>
          </a:xfrm>
          <a:prstGeom prst="rect">
            <a:avLst/>
          </a:prstGeom>
        </p:spPr>
        <p:txBody>
          <a:bodyPr vert="horz" lIns="45720" tIns="0" rIns="45720" bIns="0" anchor="ctr">
            <a:normAutofit/>
          </a:bodyPr>
          <a:lstStyle/>
          <a:p>
            <a:pPr marL="0" marR="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2400" b="1" dirty="0" smtClean="0">
                <a:solidFill>
                  <a:schemeClr val="tx2"/>
                </a:solidFill>
              </a:rPr>
              <a:t>Non-Seceded Slave States </a:t>
            </a:r>
            <a:r>
              <a:rPr kumimoji="0" lang="en-US" sz="2400" b="1" i="0" u="none" strike="noStrike" kern="1200" cap="none" spc="0" normalizeH="0" baseline="0" noProof="0" dirty="0" smtClean="0">
                <a:ln>
                  <a:noFill/>
                </a:ln>
                <a:solidFill>
                  <a:schemeClr val="tx2"/>
                </a:solidFill>
                <a:effectLst/>
                <a:uLnTx/>
                <a:uFillTx/>
                <a:latin typeface="+mn-lt"/>
                <a:ea typeface="+mn-ea"/>
                <a:cs typeface="+mn-cs"/>
              </a:rPr>
              <a:t> </a:t>
            </a:r>
            <a:endParaRPr kumimoji="0" lang="en-US" sz="2400" b="1" i="0" u="none" strike="noStrike" kern="1200" cap="none" spc="0" normalizeH="0" baseline="0" noProof="0" dirty="0">
              <a:ln>
                <a:noFill/>
              </a:ln>
              <a:solidFill>
                <a:schemeClr val="tx2"/>
              </a:solidFill>
              <a:effectLst/>
              <a:uLnTx/>
              <a:uFillTx/>
              <a:latin typeface="+mn-lt"/>
              <a:ea typeface="+mn-ea"/>
              <a:cs typeface="+mn-cs"/>
            </a:endParaRPr>
          </a:p>
        </p:txBody>
      </p:sp>
      <p:sp>
        <p:nvSpPr>
          <p:cNvPr id="8" name="Content Placeholder 5"/>
          <p:cNvSpPr txBox="1">
            <a:spLocks/>
          </p:cNvSpPr>
          <p:nvPr/>
        </p:nvSpPr>
        <p:spPr>
          <a:xfrm>
            <a:off x="304800" y="5486400"/>
            <a:ext cx="4041775" cy="914400"/>
          </a:xfrm>
          <a:prstGeom prst="rect">
            <a:avLst/>
          </a:prstGeom>
        </p:spPr>
        <p:txBody>
          <a:bodyPr vert="horz" tIns="0">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n-US" dirty="0" smtClean="0"/>
              <a:t>Delaware</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en-US" dirty="0" smtClean="0"/>
              <a:t>Maryland </a:t>
            </a:r>
          </a:p>
        </p:txBody>
      </p:sp>
      <p:pic>
        <p:nvPicPr>
          <p:cNvPr id="4100" name="Picture 4" descr="http://scrapetv.com/News/News%20Pages/usa/Images/confederate-flag.jpg"/>
          <p:cNvPicPr>
            <a:picLocks noChangeAspect="1" noChangeArrowheads="1"/>
          </p:cNvPicPr>
          <p:nvPr/>
        </p:nvPicPr>
        <p:blipFill>
          <a:blip r:embed="rId4" cstate="print"/>
          <a:srcRect/>
          <a:stretch>
            <a:fillRect/>
          </a:stretch>
        </p:blipFill>
        <p:spPr bwMode="auto">
          <a:xfrm>
            <a:off x="7315200" y="304800"/>
            <a:ext cx="1447800" cy="955548"/>
          </a:xfrm>
          <a:prstGeom prst="rect">
            <a:avLst/>
          </a:prstGeom>
          <a:noFill/>
        </p:spPr>
      </p:pic>
      <p:sp>
        <p:nvSpPr>
          <p:cNvPr id="11" name="Rectangle 10"/>
          <p:cNvSpPr/>
          <p:nvPr/>
        </p:nvSpPr>
        <p:spPr>
          <a:xfrm>
            <a:off x="4572000" y="6611779"/>
            <a:ext cx="4572000" cy="246221"/>
          </a:xfrm>
          <a:prstGeom prst="rect">
            <a:avLst/>
          </a:prstGeom>
        </p:spPr>
        <p:txBody>
          <a:bodyPr>
            <a:spAutoFit/>
          </a:bodyPr>
          <a:lstStyle/>
          <a:p>
            <a:r>
              <a:rPr lang="en-US" sz="1000" dirty="0" smtClean="0"/>
              <a:t>http://www.phschool.com/curriculum_support/taks/images/TANU5_ques8.jpg</a:t>
            </a:r>
            <a:endParaRPr lang="en-US" sz="1000" dirty="0"/>
          </a:p>
        </p:txBody>
      </p:sp>
      <p:sp>
        <p:nvSpPr>
          <p:cNvPr id="12" name="Rectangle 11"/>
          <p:cNvSpPr/>
          <p:nvPr/>
        </p:nvSpPr>
        <p:spPr>
          <a:xfrm>
            <a:off x="4724400" y="0"/>
            <a:ext cx="4572000" cy="246221"/>
          </a:xfrm>
          <a:prstGeom prst="rect">
            <a:avLst/>
          </a:prstGeom>
        </p:spPr>
        <p:txBody>
          <a:bodyPr>
            <a:spAutoFit/>
          </a:bodyPr>
          <a:lstStyle/>
          <a:p>
            <a:r>
              <a:rPr lang="en-US" sz="1000" dirty="0" smtClean="0"/>
              <a:t>http://scrapetv.com/News/News%20Pages/usa/Images/confederate-flag.jpg</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20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Effect transition="in" filter="fade">
                                      <p:cBhvr>
                                        <p:cTn id="30" dur="2000"/>
                                        <p:tgtEl>
                                          <p:spTgt spid="6">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Effect transition="in" filter="fade">
                                      <p:cBhvr>
                                        <p:cTn id="33" dur="2000"/>
                                        <p:tgtEl>
                                          <p:spTgt spid="6">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fade">
                                      <p:cBhvr>
                                        <p:cTn id="36" dur="2000"/>
                                        <p:tgtEl>
                                          <p:spTgt spid="6">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Effect transition="in" filter="fade">
                                      <p:cBhvr>
                                        <p:cTn id="39" dur="2000"/>
                                        <p:tgtEl>
                                          <p:spTgt spid="6">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
                                            <p:txEl>
                                              <p:pRg st="0" end="0"/>
                                            </p:txEl>
                                          </p:spTgt>
                                        </p:tgtEl>
                                        <p:attrNameLst>
                                          <p:attrName>style.visibility</p:attrName>
                                        </p:attrNameLst>
                                      </p:cBhvr>
                                      <p:to>
                                        <p:strVal val="visible"/>
                                      </p:to>
                                    </p:set>
                                    <p:animEffect transition="in" filter="fade">
                                      <p:cBhvr>
                                        <p:cTn id="44" dur="2000"/>
                                        <p:tgtEl>
                                          <p:spTgt spid="8">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Effect transition="in" filter="fade">
                                      <p:cBhvr>
                                        <p:cTn id="47" dur="2000"/>
                                        <p:tgtEl>
                                          <p:spTgt spid="8">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100"/>
                                        </p:tgtEl>
                                        <p:attrNameLst>
                                          <p:attrName>style.visibility</p:attrName>
                                        </p:attrNameLst>
                                      </p:cBhvr>
                                      <p:to>
                                        <p:strVal val="visible"/>
                                      </p:to>
                                    </p:set>
                                    <p:animEffect transition="in" filter="fade">
                                      <p:cBhvr>
                                        <p:cTn id="52"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6" grpId="0" build="allAtOnce"/>
      <p:bldP spid="8"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phschool.com/curriculum_support/taks/images/TANU5_ques8.jpg"/>
          <p:cNvPicPr>
            <a:picLocks noChangeAspect="1" noChangeArrowheads="1"/>
          </p:cNvPicPr>
          <p:nvPr/>
        </p:nvPicPr>
        <p:blipFill>
          <a:blip r:embed="rId2"/>
          <a:srcRect/>
          <a:stretch>
            <a:fillRect/>
          </a:stretch>
        </p:blipFill>
        <p:spPr bwMode="auto">
          <a:xfrm>
            <a:off x="2667000" y="1828800"/>
            <a:ext cx="6026020" cy="4724400"/>
          </a:xfrm>
          <a:prstGeom prst="rect">
            <a:avLst/>
          </a:prstGeom>
          <a:noFill/>
        </p:spPr>
      </p:pic>
      <p:sp>
        <p:nvSpPr>
          <p:cNvPr id="2" name="Title 1"/>
          <p:cNvSpPr>
            <a:spLocks noGrp="1"/>
          </p:cNvSpPr>
          <p:nvPr>
            <p:ph type="title"/>
          </p:nvPr>
        </p:nvSpPr>
        <p:spPr/>
        <p:txBody>
          <a:bodyPr/>
          <a:lstStyle/>
          <a:p>
            <a:r>
              <a:rPr lang="en-US" dirty="0" smtClean="0">
                <a:solidFill>
                  <a:schemeClr val="accent1"/>
                </a:solidFill>
              </a:rPr>
              <a:t>B</a:t>
            </a:r>
            <a:r>
              <a:rPr lang="en-US" dirty="0" smtClean="0">
                <a:solidFill>
                  <a:schemeClr val="accent3"/>
                </a:solidFill>
              </a:rPr>
              <a:t>o</a:t>
            </a:r>
            <a:r>
              <a:rPr lang="en-US" dirty="0" smtClean="0">
                <a:solidFill>
                  <a:schemeClr val="accent1"/>
                </a:solidFill>
              </a:rPr>
              <a:t>r</a:t>
            </a:r>
            <a:r>
              <a:rPr lang="en-US" dirty="0" smtClean="0">
                <a:solidFill>
                  <a:schemeClr val="accent3"/>
                </a:solidFill>
              </a:rPr>
              <a:t>d</a:t>
            </a:r>
            <a:r>
              <a:rPr lang="en-US" dirty="0" smtClean="0">
                <a:solidFill>
                  <a:schemeClr val="accent1"/>
                </a:solidFill>
              </a:rPr>
              <a:t>e</a:t>
            </a:r>
            <a:r>
              <a:rPr lang="en-US" dirty="0" smtClean="0">
                <a:solidFill>
                  <a:schemeClr val="accent3"/>
                </a:solidFill>
              </a:rPr>
              <a:t>r </a:t>
            </a:r>
            <a:r>
              <a:rPr lang="en-US" dirty="0" smtClean="0">
                <a:solidFill>
                  <a:schemeClr val="accent1"/>
                </a:solidFill>
              </a:rPr>
              <a:t>S</a:t>
            </a:r>
            <a:r>
              <a:rPr lang="en-US" dirty="0" smtClean="0">
                <a:solidFill>
                  <a:schemeClr val="accent3"/>
                </a:solidFill>
              </a:rPr>
              <a:t>t</a:t>
            </a:r>
            <a:r>
              <a:rPr lang="en-US" dirty="0" smtClean="0">
                <a:solidFill>
                  <a:schemeClr val="accent1"/>
                </a:solidFill>
              </a:rPr>
              <a:t>a</a:t>
            </a:r>
            <a:r>
              <a:rPr lang="en-US" dirty="0" smtClean="0">
                <a:solidFill>
                  <a:schemeClr val="accent3"/>
                </a:solidFill>
              </a:rPr>
              <a:t>t</a:t>
            </a:r>
            <a:r>
              <a:rPr lang="en-US" dirty="0" smtClean="0">
                <a:solidFill>
                  <a:schemeClr val="accent1"/>
                </a:solidFill>
              </a:rPr>
              <a:t>e</a:t>
            </a:r>
            <a:r>
              <a:rPr lang="en-US" dirty="0" smtClean="0">
                <a:solidFill>
                  <a:schemeClr val="accent3"/>
                </a:solidFill>
              </a:rPr>
              <a:t>s</a:t>
            </a:r>
            <a:r>
              <a:rPr lang="en-US" dirty="0" smtClean="0">
                <a:solidFill>
                  <a:schemeClr val="accent1"/>
                </a:solidFill>
              </a:rPr>
              <a:t>:</a:t>
            </a:r>
            <a:endParaRPr lang="en-US" dirty="0">
              <a:solidFill>
                <a:schemeClr val="accent1"/>
              </a:solidFill>
            </a:endParaRPr>
          </a:p>
        </p:txBody>
      </p:sp>
      <p:sp>
        <p:nvSpPr>
          <p:cNvPr id="7" name="Content Placeholder 6"/>
          <p:cNvSpPr>
            <a:spLocks noGrp="1"/>
          </p:cNvSpPr>
          <p:nvPr>
            <p:ph idx="1"/>
          </p:nvPr>
        </p:nvSpPr>
        <p:spPr/>
        <p:txBody>
          <a:bodyPr/>
          <a:lstStyle/>
          <a:p>
            <a:r>
              <a:rPr lang="en-US" dirty="0" smtClean="0"/>
              <a:t>Kentucky</a:t>
            </a:r>
          </a:p>
          <a:p>
            <a:r>
              <a:rPr lang="en-US" dirty="0" smtClean="0"/>
              <a:t>Maryland</a:t>
            </a:r>
          </a:p>
          <a:p>
            <a:r>
              <a:rPr lang="en-US" dirty="0" smtClean="0"/>
              <a:t>Delaware</a:t>
            </a:r>
          </a:p>
          <a:p>
            <a:r>
              <a:rPr lang="en-US" dirty="0" smtClean="0"/>
              <a:t>West Virginia </a:t>
            </a:r>
          </a:p>
          <a:p>
            <a:r>
              <a:rPr lang="en-US" dirty="0" smtClean="0"/>
              <a:t>Missouri </a:t>
            </a:r>
            <a:endParaRPr lang="en-US" dirty="0"/>
          </a:p>
        </p:txBody>
      </p:sp>
      <p:sp>
        <p:nvSpPr>
          <p:cNvPr id="10" name="Rectangle 9"/>
          <p:cNvSpPr/>
          <p:nvPr/>
        </p:nvSpPr>
        <p:spPr>
          <a:xfrm>
            <a:off x="4572000" y="6611779"/>
            <a:ext cx="4572000" cy="246221"/>
          </a:xfrm>
          <a:prstGeom prst="rect">
            <a:avLst/>
          </a:prstGeom>
        </p:spPr>
        <p:txBody>
          <a:bodyPr>
            <a:spAutoFit/>
          </a:bodyPr>
          <a:lstStyle/>
          <a:p>
            <a:r>
              <a:rPr lang="en-US" sz="1000" dirty="0" smtClean="0"/>
              <a:t>http://www.phschool.com/curriculum_support/taks/images/TANU5_ques8.jpg</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2000"/>
                                        <p:tgtEl>
                                          <p:spTgt spid="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fade">
                                      <p:cBhvr>
                                        <p:cTn id="13" dur="2000"/>
                                        <p:tgtEl>
                                          <p:spTgt spid="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fade">
                                      <p:cBhvr>
                                        <p:cTn id="16" dur="2000"/>
                                        <p:tgtEl>
                                          <p:spTgt spid="7">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fade">
                                      <p:cBhvr>
                                        <p:cTn id="19"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Presidents during Civil War:</a:t>
            </a:r>
            <a:endParaRPr lang="en-US" dirty="0"/>
          </a:p>
        </p:txBody>
      </p:sp>
      <p:sp>
        <p:nvSpPr>
          <p:cNvPr id="6" name="Text Placeholder 5"/>
          <p:cNvSpPr>
            <a:spLocks noGrp="1"/>
          </p:cNvSpPr>
          <p:nvPr>
            <p:ph type="body" sz="half" idx="3"/>
          </p:nvPr>
        </p:nvSpPr>
        <p:spPr/>
        <p:txBody>
          <a:bodyPr/>
          <a:lstStyle/>
          <a:p>
            <a:r>
              <a:rPr lang="en-US" dirty="0" smtClean="0">
                <a:solidFill>
                  <a:schemeClr val="accent3"/>
                </a:solidFill>
              </a:rPr>
              <a:t>Confederate:</a:t>
            </a:r>
            <a:endParaRPr lang="en-US" dirty="0">
              <a:solidFill>
                <a:schemeClr val="accent3"/>
              </a:solidFill>
            </a:endParaRPr>
          </a:p>
        </p:txBody>
      </p:sp>
      <p:sp>
        <p:nvSpPr>
          <p:cNvPr id="5" name="Content Placeholder 4"/>
          <p:cNvSpPr>
            <a:spLocks noGrp="1"/>
          </p:cNvSpPr>
          <p:nvPr>
            <p:ph sz="quarter" idx="2"/>
          </p:nvPr>
        </p:nvSpPr>
        <p:spPr/>
        <p:txBody>
          <a:bodyPr/>
          <a:lstStyle/>
          <a:p>
            <a:pPr>
              <a:buNone/>
            </a:pPr>
            <a:r>
              <a:rPr lang="en-US" dirty="0" smtClean="0"/>
              <a:t>President Abraham Lincoln</a:t>
            </a:r>
            <a:endParaRPr lang="en-US" dirty="0"/>
          </a:p>
        </p:txBody>
      </p:sp>
      <p:sp>
        <p:nvSpPr>
          <p:cNvPr id="7" name="Content Placeholder 6"/>
          <p:cNvSpPr>
            <a:spLocks noGrp="1"/>
          </p:cNvSpPr>
          <p:nvPr>
            <p:ph sz="quarter" idx="4"/>
          </p:nvPr>
        </p:nvSpPr>
        <p:spPr>
          <a:xfrm>
            <a:off x="4724400" y="2362200"/>
            <a:ext cx="4041775" cy="3845720"/>
          </a:xfrm>
        </p:spPr>
        <p:txBody>
          <a:bodyPr/>
          <a:lstStyle/>
          <a:p>
            <a:pPr>
              <a:buNone/>
            </a:pPr>
            <a:r>
              <a:rPr lang="en-US" dirty="0" smtClean="0"/>
              <a:t>President Jefferson Davis </a:t>
            </a:r>
            <a:endParaRPr lang="en-US" dirty="0"/>
          </a:p>
        </p:txBody>
      </p:sp>
      <p:sp>
        <p:nvSpPr>
          <p:cNvPr id="8" name="Text Placeholder 7"/>
          <p:cNvSpPr>
            <a:spLocks noGrp="1"/>
          </p:cNvSpPr>
          <p:nvPr>
            <p:ph type="body" idx="1"/>
          </p:nvPr>
        </p:nvSpPr>
        <p:spPr/>
        <p:txBody>
          <a:bodyPr/>
          <a:lstStyle/>
          <a:p>
            <a:r>
              <a:rPr lang="en-US" dirty="0" smtClean="0">
                <a:solidFill>
                  <a:schemeClr val="accent1"/>
                </a:solidFill>
              </a:rPr>
              <a:t>Union:</a:t>
            </a:r>
            <a:endParaRPr lang="en-US" dirty="0">
              <a:solidFill>
                <a:schemeClr val="accent1"/>
              </a:solidFill>
            </a:endParaRPr>
          </a:p>
        </p:txBody>
      </p:sp>
      <p:pic>
        <p:nvPicPr>
          <p:cNvPr id="21506" name="Picture 2" descr="This is Jefferson Davis."/>
          <p:cNvPicPr>
            <a:picLocks noChangeAspect="1" noChangeArrowheads="1"/>
          </p:cNvPicPr>
          <p:nvPr/>
        </p:nvPicPr>
        <p:blipFill>
          <a:blip r:embed="rId2"/>
          <a:srcRect/>
          <a:stretch>
            <a:fillRect/>
          </a:stretch>
        </p:blipFill>
        <p:spPr bwMode="auto">
          <a:xfrm>
            <a:off x="5567002" y="2971801"/>
            <a:ext cx="2205397" cy="2819400"/>
          </a:xfrm>
          <a:prstGeom prst="rect">
            <a:avLst/>
          </a:prstGeom>
          <a:noFill/>
        </p:spPr>
      </p:pic>
      <p:pic>
        <p:nvPicPr>
          <p:cNvPr id="21508" name="Picture 4" descr="http://i57.photobucket.com/albums/g210/melanieclewis/Virginia%20Studies%203/abraham-lincoln.jpg"/>
          <p:cNvPicPr>
            <a:picLocks noChangeAspect="1" noChangeArrowheads="1"/>
          </p:cNvPicPr>
          <p:nvPr/>
        </p:nvPicPr>
        <p:blipFill>
          <a:blip r:embed="rId3">
            <a:grayscl/>
          </a:blip>
          <a:srcRect/>
          <a:stretch>
            <a:fillRect/>
          </a:stretch>
        </p:blipFill>
        <p:spPr bwMode="auto">
          <a:xfrm>
            <a:off x="1066800" y="2971800"/>
            <a:ext cx="2152650" cy="2870200"/>
          </a:xfrm>
          <a:prstGeom prst="rect">
            <a:avLst/>
          </a:prstGeom>
          <a:noFill/>
        </p:spPr>
      </p:pic>
      <p:sp>
        <p:nvSpPr>
          <p:cNvPr id="11" name="Rectangle 10"/>
          <p:cNvSpPr/>
          <p:nvPr/>
        </p:nvSpPr>
        <p:spPr>
          <a:xfrm>
            <a:off x="304800" y="5943601"/>
            <a:ext cx="4572000" cy="830997"/>
          </a:xfrm>
          <a:prstGeom prst="rect">
            <a:avLst/>
          </a:prstGeom>
        </p:spPr>
        <p:txBody>
          <a:bodyPr wrap="square">
            <a:spAutoFit/>
          </a:bodyPr>
          <a:lstStyle/>
          <a:p>
            <a:r>
              <a:rPr lang="en-US" sz="800" dirty="0" smtClean="0"/>
              <a:t>http://www.google.com/imgres?imgurl=http://i57.photobucket.com/albums/g210/melanieclewis/Virginia%2520Studies%25203/abraham-lincoln.jpg&amp;imgrefurl=http://www.quia.com/pages/lincolnlovedlearning.html&amp;usg=__gO5wIXpkWqsW6bD4pjCCJwQZrg8=&amp;h=800&amp;w=600&amp;sz=49&amp;hl=en&amp;start=1&amp;zoom=0&amp;um=1&amp;itbs=1&amp;tbnid=zDr4hwmZ7zDTFM:&amp;tbnh=143&amp;tbnw=107&amp;prev=/images%3Fq%3Dabraham%2Blincoln%26um%3D1%26hl%3Den%26gbv%3D2%26tbs%3Disch:1&amp;ei=XnSHTeqjLZOXtwf_zYzTBA</a:t>
            </a:r>
            <a:endParaRPr lang="en-US" sz="800" dirty="0"/>
          </a:p>
        </p:txBody>
      </p:sp>
      <p:sp>
        <p:nvSpPr>
          <p:cNvPr id="12" name="Rectangle 11"/>
          <p:cNvSpPr/>
          <p:nvPr/>
        </p:nvSpPr>
        <p:spPr>
          <a:xfrm>
            <a:off x="5715000" y="5943600"/>
            <a:ext cx="1898277" cy="246221"/>
          </a:xfrm>
          <a:prstGeom prst="rect">
            <a:avLst/>
          </a:prstGeom>
        </p:spPr>
        <p:txBody>
          <a:bodyPr wrap="none">
            <a:spAutoFit/>
          </a:bodyPr>
          <a:lstStyle/>
          <a:p>
            <a:r>
              <a:rPr lang="en-US" sz="1000" dirty="0" smtClean="0"/>
              <a:t>http://jeffersondavisfacts.com/</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7"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Allies </a:t>
            </a:r>
            <a:r>
              <a:rPr lang="en-US" dirty="0" smtClean="0"/>
              <a:t>of the Civil War:</a:t>
            </a:r>
            <a:endParaRPr lang="en-US" dirty="0"/>
          </a:p>
        </p:txBody>
      </p:sp>
      <p:sp>
        <p:nvSpPr>
          <p:cNvPr id="3" name="Text Placeholder 2"/>
          <p:cNvSpPr>
            <a:spLocks noGrp="1"/>
          </p:cNvSpPr>
          <p:nvPr>
            <p:ph type="body" idx="1"/>
          </p:nvPr>
        </p:nvSpPr>
        <p:spPr>
          <a:xfrm>
            <a:off x="457200" y="1828800"/>
            <a:ext cx="4040188" cy="659352"/>
          </a:xfrm>
        </p:spPr>
        <p:txBody>
          <a:bodyPr/>
          <a:lstStyle/>
          <a:p>
            <a:r>
              <a:rPr lang="en-US" dirty="0" smtClean="0"/>
              <a:t>Confederate: </a:t>
            </a:r>
            <a:endParaRPr lang="en-US" dirty="0"/>
          </a:p>
        </p:txBody>
      </p:sp>
      <p:sp>
        <p:nvSpPr>
          <p:cNvPr id="4" name="Text Placeholder 3"/>
          <p:cNvSpPr>
            <a:spLocks noGrp="1"/>
          </p:cNvSpPr>
          <p:nvPr>
            <p:ph type="body" sz="half" idx="3"/>
          </p:nvPr>
        </p:nvSpPr>
        <p:spPr/>
        <p:txBody>
          <a:bodyPr/>
          <a:lstStyle/>
          <a:p>
            <a:r>
              <a:rPr lang="en-US" dirty="0" smtClean="0"/>
              <a:t>Union:</a:t>
            </a:r>
            <a:endParaRPr lang="en-US" dirty="0"/>
          </a:p>
        </p:txBody>
      </p:sp>
      <p:sp>
        <p:nvSpPr>
          <p:cNvPr id="5" name="Content Placeholder 4"/>
          <p:cNvSpPr>
            <a:spLocks noGrp="1"/>
          </p:cNvSpPr>
          <p:nvPr>
            <p:ph sz="quarter" idx="2"/>
          </p:nvPr>
        </p:nvSpPr>
        <p:spPr/>
        <p:txBody>
          <a:bodyPr/>
          <a:lstStyle/>
          <a:p>
            <a:r>
              <a:rPr lang="en-US" dirty="0" smtClean="0"/>
              <a:t>Britain </a:t>
            </a:r>
          </a:p>
          <a:p>
            <a:r>
              <a:rPr lang="en-US" dirty="0" smtClean="0"/>
              <a:t>France</a:t>
            </a:r>
          </a:p>
          <a:p>
            <a:pPr>
              <a:buNone/>
            </a:pPr>
            <a:r>
              <a:rPr lang="en-US" sz="1800" dirty="0" smtClean="0"/>
              <a:t>The Confederates needed money to buy supplies such as weapons and etc., and they sold cotton and other farm foods to the other countries, because they were an</a:t>
            </a:r>
          </a:p>
          <a:p>
            <a:pPr>
              <a:buNone/>
            </a:pPr>
            <a:r>
              <a:rPr lang="en-US" sz="1800" dirty="0" smtClean="0"/>
              <a:t>AGRAIRAN SOCIETY.</a:t>
            </a:r>
          </a:p>
          <a:p>
            <a:pPr>
              <a:buNone/>
            </a:pPr>
            <a:endParaRPr lang="en-US" dirty="0"/>
          </a:p>
        </p:txBody>
      </p:sp>
      <p:sp>
        <p:nvSpPr>
          <p:cNvPr id="6" name="Content Placeholder 5"/>
          <p:cNvSpPr>
            <a:spLocks noGrp="1"/>
          </p:cNvSpPr>
          <p:nvPr>
            <p:ph sz="quarter" idx="4"/>
          </p:nvPr>
        </p:nvSpPr>
        <p:spPr/>
        <p:txBody>
          <a:bodyPr/>
          <a:lstStyle/>
          <a:p>
            <a:pPr>
              <a:buNone/>
            </a:pPr>
            <a:r>
              <a:rPr lang="en-US" dirty="0" smtClean="0"/>
              <a:t>The Union had no allies, also they did not need to sell anything because they were not a agrarian society they were an industrial society so they supplied there own weapons. </a:t>
            </a:r>
            <a:endParaRPr lang="en-US" dirty="0"/>
          </a:p>
        </p:txBody>
      </p:sp>
      <p:pic>
        <p:nvPicPr>
          <p:cNvPr id="1028" name="Picture 4" descr="http://www.maps-of-britain.co.uk/images/physical-map-britain.gif"/>
          <p:cNvPicPr>
            <a:picLocks noChangeAspect="1" noChangeArrowheads="1"/>
          </p:cNvPicPr>
          <p:nvPr/>
        </p:nvPicPr>
        <p:blipFill>
          <a:blip r:embed="rId3"/>
          <a:srcRect/>
          <a:stretch>
            <a:fillRect/>
          </a:stretch>
        </p:blipFill>
        <p:spPr bwMode="auto">
          <a:xfrm>
            <a:off x="228601" y="4953000"/>
            <a:ext cx="1069124" cy="1524000"/>
          </a:xfrm>
          <a:prstGeom prst="rect">
            <a:avLst/>
          </a:prstGeom>
          <a:noFill/>
        </p:spPr>
      </p:pic>
      <p:sp>
        <p:nvSpPr>
          <p:cNvPr id="9" name="Rectangle 8"/>
          <p:cNvSpPr/>
          <p:nvPr/>
        </p:nvSpPr>
        <p:spPr>
          <a:xfrm>
            <a:off x="152400" y="6304002"/>
            <a:ext cx="2362200" cy="553998"/>
          </a:xfrm>
          <a:prstGeom prst="rect">
            <a:avLst/>
          </a:prstGeom>
        </p:spPr>
        <p:txBody>
          <a:bodyPr wrap="square">
            <a:spAutoFit/>
          </a:bodyPr>
          <a:lstStyle/>
          <a:p>
            <a:r>
              <a:rPr lang="en-US" sz="1000" dirty="0" smtClean="0"/>
              <a:t>http://www.maps-of-britain.co.uk/images/physical-map-britain.gif</a:t>
            </a:r>
            <a:endParaRPr lang="en-US" sz="1000" dirty="0"/>
          </a:p>
        </p:txBody>
      </p:sp>
      <p:pic>
        <p:nvPicPr>
          <p:cNvPr id="1030" name="Picture 6" descr="http://www.voyagevirtuel.co.uk/imga/carte-france-map.jpg"/>
          <p:cNvPicPr>
            <a:picLocks noChangeAspect="1" noChangeArrowheads="1"/>
          </p:cNvPicPr>
          <p:nvPr/>
        </p:nvPicPr>
        <p:blipFill>
          <a:blip r:embed="rId4" cstate="print"/>
          <a:srcRect/>
          <a:stretch>
            <a:fillRect/>
          </a:stretch>
        </p:blipFill>
        <p:spPr bwMode="auto">
          <a:xfrm>
            <a:off x="1752600" y="4953000"/>
            <a:ext cx="999530" cy="1343202"/>
          </a:xfrm>
          <a:prstGeom prst="rect">
            <a:avLst/>
          </a:prstGeom>
          <a:noFill/>
        </p:spPr>
      </p:pic>
      <p:sp>
        <p:nvSpPr>
          <p:cNvPr id="11" name="Rectangle 10"/>
          <p:cNvSpPr/>
          <p:nvPr/>
        </p:nvSpPr>
        <p:spPr>
          <a:xfrm>
            <a:off x="2133600" y="6457890"/>
            <a:ext cx="2438400" cy="400110"/>
          </a:xfrm>
          <a:prstGeom prst="rect">
            <a:avLst/>
          </a:prstGeom>
        </p:spPr>
        <p:txBody>
          <a:bodyPr wrap="square">
            <a:spAutoFit/>
          </a:bodyPr>
          <a:lstStyle/>
          <a:p>
            <a:r>
              <a:rPr lang="en-US" sz="1000" dirty="0" smtClean="0"/>
              <a:t>http://www.voyagevirtuel.co.uk/imga/carte-france-map.jpg</a:t>
            </a:r>
            <a:endParaRPr lang="en-US" sz="1000" dirty="0"/>
          </a:p>
        </p:txBody>
      </p:sp>
      <p:pic>
        <p:nvPicPr>
          <p:cNvPr id="25602" name="Picture 2" descr="http://www.ssplprints.com/lowres/43/main/31/110599.jpg"/>
          <p:cNvPicPr>
            <a:picLocks noChangeAspect="1" noChangeArrowheads="1"/>
          </p:cNvPicPr>
          <p:nvPr/>
        </p:nvPicPr>
        <p:blipFill>
          <a:blip r:embed="rId5"/>
          <a:srcRect/>
          <a:stretch>
            <a:fillRect/>
          </a:stretch>
        </p:blipFill>
        <p:spPr bwMode="auto">
          <a:xfrm>
            <a:off x="5334000" y="4876800"/>
            <a:ext cx="2424613" cy="1654175"/>
          </a:xfrm>
          <a:prstGeom prst="rect">
            <a:avLst/>
          </a:prstGeom>
          <a:noFill/>
        </p:spPr>
      </p:pic>
      <p:sp>
        <p:nvSpPr>
          <p:cNvPr id="12" name="Rectangle 11"/>
          <p:cNvSpPr/>
          <p:nvPr/>
        </p:nvSpPr>
        <p:spPr>
          <a:xfrm>
            <a:off x="4572000" y="6400800"/>
            <a:ext cx="4572000" cy="246221"/>
          </a:xfrm>
          <a:prstGeom prst="rect">
            <a:avLst/>
          </a:prstGeom>
        </p:spPr>
        <p:txBody>
          <a:bodyPr>
            <a:spAutoFit/>
          </a:bodyPr>
          <a:lstStyle/>
          <a:p>
            <a:r>
              <a:rPr lang="en-US" sz="1000" dirty="0" smtClean="0"/>
              <a:t>http://www.ssplprints.com/lowres/43/main/31/110599.jpg</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20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Fort Sumter:</a:t>
            </a:r>
            <a:endParaRPr lang="en-US" dirty="0"/>
          </a:p>
        </p:txBody>
      </p:sp>
      <p:sp>
        <p:nvSpPr>
          <p:cNvPr id="5" name="Content Placeholder 4"/>
          <p:cNvSpPr>
            <a:spLocks noGrp="1"/>
          </p:cNvSpPr>
          <p:nvPr>
            <p:ph sz="quarter" idx="2"/>
          </p:nvPr>
        </p:nvSpPr>
        <p:spPr>
          <a:xfrm>
            <a:off x="457200" y="2057400"/>
            <a:ext cx="4040188" cy="4343400"/>
          </a:xfrm>
        </p:spPr>
        <p:txBody>
          <a:bodyPr/>
          <a:lstStyle/>
          <a:p>
            <a:r>
              <a:rPr lang="en-US" dirty="0" smtClean="0"/>
              <a:t>April 12, 1861 – April 14, 1861</a:t>
            </a:r>
          </a:p>
          <a:p>
            <a:r>
              <a:rPr lang="en-US" dirty="0" smtClean="0"/>
              <a:t>Fort Sumter, Charleston SC</a:t>
            </a:r>
          </a:p>
          <a:p>
            <a:pPr>
              <a:buNone/>
            </a:pPr>
            <a:r>
              <a:rPr lang="en-US" dirty="0" smtClean="0"/>
              <a:t>	</a:t>
            </a:r>
            <a:r>
              <a:rPr lang="en-US" u="sng" dirty="0" smtClean="0"/>
              <a:t>Confederate Command:</a:t>
            </a:r>
          </a:p>
          <a:p>
            <a:r>
              <a:rPr lang="en-US" dirty="0" smtClean="0"/>
              <a:t>Brigadier General Beauregard</a:t>
            </a:r>
          </a:p>
          <a:p>
            <a:pPr>
              <a:buNone/>
            </a:pPr>
            <a:r>
              <a:rPr lang="en-US" dirty="0" smtClean="0"/>
              <a:t>	</a:t>
            </a:r>
            <a:r>
              <a:rPr lang="en-US" u="sng" dirty="0" smtClean="0"/>
              <a:t>Union Command:</a:t>
            </a:r>
          </a:p>
          <a:p>
            <a:r>
              <a:rPr lang="en-US" dirty="0" smtClean="0"/>
              <a:t>Major Anderson</a:t>
            </a:r>
          </a:p>
          <a:p>
            <a:r>
              <a:rPr lang="en-US" dirty="0" smtClean="0"/>
              <a:t>There were 0 casualties.</a:t>
            </a:r>
          </a:p>
          <a:p>
            <a:r>
              <a:rPr lang="en-US" dirty="0" smtClean="0"/>
              <a:t>The significance of this battle was that it was the start of what was to be the Civil War. </a:t>
            </a:r>
          </a:p>
          <a:p>
            <a:endParaRPr lang="en-US" dirty="0" smtClean="0"/>
          </a:p>
          <a:p>
            <a:endParaRPr lang="en-US" dirty="0"/>
          </a:p>
        </p:txBody>
      </p:sp>
      <p:sp>
        <p:nvSpPr>
          <p:cNvPr id="9" name="TextBox 8"/>
          <p:cNvSpPr txBox="1"/>
          <p:nvPr/>
        </p:nvSpPr>
        <p:spPr>
          <a:xfrm>
            <a:off x="304800" y="3276600"/>
            <a:ext cx="4191000" cy="1754326"/>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22530" name="Picture 2" descr="http://1.bp.blogspot.com/_--tQRHmuDmU/S8RPE98TnfI/AAAAAAAAA_k/xRg178Mc_qc/s1600/surrender.jpg"/>
          <p:cNvPicPr>
            <a:picLocks noChangeAspect="1" noChangeArrowheads="1"/>
          </p:cNvPicPr>
          <p:nvPr/>
        </p:nvPicPr>
        <p:blipFill>
          <a:blip r:embed="rId3"/>
          <a:srcRect/>
          <a:stretch>
            <a:fillRect/>
          </a:stretch>
        </p:blipFill>
        <p:spPr bwMode="auto">
          <a:xfrm>
            <a:off x="5257800" y="3886200"/>
            <a:ext cx="2514600" cy="2455234"/>
          </a:xfrm>
          <a:prstGeom prst="rect">
            <a:avLst/>
          </a:prstGeom>
          <a:noFill/>
        </p:spPr>
      </p:pic>
      <p:sp>
        <p:nvSpPr>
          <p:cNvPr id="11" name="Rectangle 10"/>
          <p:cNvSpPr/>
          <p:nvPr/>
        </p:nvSpPr>
        <p:spPr>
          <a:xfrm>
            <a:off x="4572000" y="6304002"/>
            <a:ext cx="4572000" cy="553998"/>
          </a:xfrm>
          <a:prstGeom prst="rect">
            <a:avLst/>
          </a:prstGeom>
        </p:spPr>
        <p:txBody>
          <a:bodyPr>
            <a:spAutoFit/>
          </a:bodyPr>
          <a:lstStyle/>
          <a:p>
            <a:r>
              <a:rPr lang="en-US" sz="1000" dirty="0" smtClean="0"/>
              <a:t>http://1.bp.blogspot.com/_--tQRHmuDmU/S8RPE98TnfI/AAAAAAAAA_k/xRg178Mc_qc/s1600/surrender.jpg</a:t>
            </a:r>
            <a:endParaRPr lang="en-US" sz="1000" dirty="0"/>
          </a:p>
        </p:txBody>
      </p:sp>
      <p:pic>
        <p:nvPicPr>
          <p:cNvPr id="22532" name="Picture 4" descr="http://www.civilwarhome.com/images/ftsumter.jpg"/>
          <p:cNvPicPr>
            <a:picLocks noChangeAspect="1" noChangeArrowheads="1"/>
          </p:cNvPicPr>
          <p:nvPr/>
        </p:nvPicPr>
        <p:blipFill>
          <a:blip r:embed="rId4">
            <a:grayscl/>
          </a:blip>
          <a:srcRect/>
          <a:stretch>
            <a:fillRect/>
          </a:stretch>
        </p:blipFill>
        <p:spPr bwMode="auto">
          <a:xfrm>
            <a:off x="6324600" y="1676400"/>
            <a:ext cx="2438400" cy="1952129"/>
          </a:xfrm>
          <a:prstGeom prst="rect">
            <a:avLst/>
          </a:prstGeom>
          <a:noFill/>
        </p:spPr>
      </p:pic>
      <p:pic>
        <p:nvPicPr>
          <p:cNvPr id="13" name="Picture 4" descr="http://scrapetv.com/News/News%20Pages/usa/Images/confederate-flag.jpg"/>
          <p:cNvPicPr>
            <a:picLocks noChangeAspect="1" noChangeArrowheads="1"/>
          </p:cNvPicPr>
          <p:nvPr/>
        </p:nvPicPr>
        <p:blipFill>
          <a:blip r:embed="rId5" cstate="print"/>
          <a:srcRect/>
          <a:stretch>
            <a:fillRect/>
          </a:stretch>
        </p:blipFill>
        <p:spPr bwMode="auto">
          <a:xfrm>
            <a:off x="7391400" y="304800"/>
            <a:ext cx="1447800" cy="955548"/>
          </a:xfrm>
          <a:prstGeom prst="rect">
            <a:avLst/>
          </a:prstGeom>
          <a:noFill/>
        </p:spPr>
      </p:pic>
      <p:sp>
        <p:nvSpPr>
          <p:cNvPr id="14" name="Rectangle 13"/>
          <p:cNvSpPr/>
          <p:nvPr/>
        </p:nvSpPr>
        <p:spPr>
          <a:xfrm>
            <a:off x="4572000" y="0"/>
            <a:ext cx="4572000" cy="246221"/>
          </a:xfrm>
          <a:prstGeom prst="rect">
            <a:avLst/>
          </a:prstGeom>
        </p:spPr>
        <p:txBody>
          <a:bodyPr>
            <a:spAutoFit/>
          </a:bodyPr>
          <a:lstStyle/>
          <a:p>
            <a:r>
              <a:rPr lang="en-US" sz="1000" dirty="0" smtClean="0"/>
              <a:t>http://scrapetv.com/News/News%20Pages/usa/Images/confederate-flag.jpg</a:t>
            </a:r>
            <a:endParaRPr lang="en-US" sz="1000" dirty="0"/>
          </a:p>
        </p:txBody>
      </p:sp>
      <p:sp>
        <p:nvSpPr>
          <p:cNvPr id="15" name="Rectangle 14"/>
          <p:cNvSpPr/>
          <p:nvPr/>
        </p:nvSpPr>
        <p:spPr>
          <a:xfrm>
            <a:off x="6096000" y="3581400"/>
            <a:ext cx="3276600" cy="246221"/>
          </a:xfrm>
          <a:prstGeom prst="rect">
            <a:avLst/>
          </a:prstGeom>
        </p:spPr>
        <p:txBody>
          <a:bodyPr wrap="square">
            <a:spAutoFit/>
          </a:bodyPr>
          <a:lstStyle/>
          <a:p>
            <a:r>
              <a:rPr lang="en-US" sz="1000" dirty="0" smtClean="0"/>
              <a:t>http://www.civilwarhome.com/images/ftsumter.jpg</a:t>
            </a:r>
            <a:endParaRPr lang="en-US" sz="1000" dirty="0"/>
          </a:p>
        </p:txBody>
      </p:sp>
      <p:pic>
        <p:nvPicPr>
          <p:cNvPr id="21" name="Track 7.mp3">
            <a:hlinkClick r:id="" action="ppaction://media"/>
          </p:cNvPr>
          <p:cNvPicPr>
            <a:picLocks noRot="1" noChangeAspect="1"/>
          </p:cNvPicPr>
          <p:nvPr>
            <a:audioFile r:link="rId1"/>
          </p:nvPr>
        </p:nvPicPr>
        <p:blipFill>
          <a:blip r:embed="rId6"/>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8653" fill="hold"/>
                                        <p:tgtEl>
                                          <p:spTgt spid="21"/>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20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20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2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20000" showWhenStopped="0">
                <p:cTn id="33" fill="hold" display="0">
                  <p:stCondLst>
                    <p:cond delay="indefinite"/>
                  </p:stCondLst>
                  <p:endCondLst>
                    <p:cond evt="onNext" delay="0">
                      <p:tgtEl>
                        <p:sldTgt/>
                      </p:tgtEl>
                    </p:cond>
                    <p:cond evt="onPrev" delay="0">
                      <p:tgtEl>
                        <p:sldTgt/>
                      </p:tgtEl>
                    </p:cond>
                    <p:cond evt="onStopAudio" delay="0">
                      <p:tgtEl>
                        <p:sldTgt/>
                      </p:tgtEl>
                    </p:cond>
                  </p:endCondLst>
                </p:cTn>
                <p:tgtEl>
                  <p:spTgt spid="21"/>
                </p:tgtEl>
              </p:cMediaNode>
            </p:audio>
          </p:childTnLst>
        </p:cTn>
      </p:par>
    </p:tnLst>
    <p:bldLst>
      <p:bldP spid="5" grpId="0" uiExpand="1"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Battle of Bull Run:</a:t>
            </a:r>
            <a:endParaRPr lang="en-US" dirty="0"/>
          </a:p>
        </p:txBody>
      </p:sp>
      <p:sp>
        <p:nvSpPr>
          <p:cNvPr id="5" name="Content Placeholder 4"/>
          <p:cNvSpPr>
            <a:spLocks noGrp="1"/>
          </p:cNvSpPr>
          <p:nvPr>
            <p:ph sz="quarter" idx="2"/>
          </p:nvPr>
        </p:nvSpPr>
        <p:spPr>
          <a:xfrm>
            <a:off x="228600" y="1981200"/>
            <a:ext cx="4192588" cy="4876800"/>
          </a:xfrm>
        </p:spPr>
        <p:txBody>
          <a:bodyPr>
            <a:normAutofit lnSpcReduction="10000"/>
          </a:bodyPr>
          <a:lstStyle/>
          <a:p>
            <a:r>
              <a:rPr lang="en-US" dirty="0" smtClean="0"/>
              <a:t>July 21, 1861</a:t>
            </a:r>
          </a:p>
          <a:p>
            <a:r>
              <a:rPr lang="en-US" dirty="0" smtClean="0"/>
              <a:t>Occoquan River, Virginia </a:t>
            </a:r>
          </a:p>
          <a:p>
            <a:pPr>
              <a:buNone/>
            </a:pPr>
            <a:r>
              <a:rPr lang="en-US" dirty="0" smtClean="0"/>
              <a:t>	</a:t>
            </a:r>
            <a:r>
              <a:rPr lang="en-US" u="sng" dirty="0" smtClean="0"/>
              <a:t>Confederate Command:</a:t>
            </a:r>
          </a:p>
          <a:p>
            <a:r>
              <a:rPr lang="en-US" dirty="0" smtClean="0"/>
              <a:t>Brigadier General Beauregard</a:t>
            </a:r>
          </a:p>
          <a:p>
            <a:pPr>
              <a:buNone/>
            </a:pPr>
            <a:r>
              <a:rPr lang="en-US" dirty="0" smtClean="0"/>
              <a:t>	</a:t>
            </a:r>
            <a:r>
              <a:rPr lang="en-US" u="sng" dirty="0" smtClean="0"/>
              <a:t>Union Command:</a:t>
            </a:r>
            <a:endParaRPr lang="en-US" dirty="0" smtClean="0"/>
          </a:p>
          <a:p>
            <a:r>
              <a:rPr lang="en-US" dirty="0" smtClean="0"/>
              <a:t>Brigadier General Irvin McDowell </a:t>
            </a:r>
          </a:p>
          <a:p>
            <a:r>
              <a:rPr lang="en-US" dirty="0" smtClean="0"/>
              <a:t>Union Casualites:2,896</a:t>
            </a:r>
          </a:p>
          <a:p>
            <a:r>
              <a:rPr lang="en-US" dirty="0" smtClean="0"/>
              <a:t>Confederate Casualties: 1,982</a:t>
            </a:r>
          </a:p>
          <a:p>
            <a:r>
              <a:rPr lang="en-US" dirty="0" smtClean="0"/>
              <a:t>The significance was that there were going to be a lot of casualties  and that the war was going to be long-lasting. </a:t>
            </a:r>
          </a:p>
          <a:p>
            <a:pPr>
              <a:buNone/>
            </a:pPr>
            <a:r>
              <a:rPr lang="en-US" dirty="0" smtClean="0"/>
              <a:t>	</a:t>
            </a:r>
          </a:p>
          <a:p>
            <a:endParaRPr lang="en-US" dirty="0" smtClean="0"/>
          </a:p>
          <a:p>
            <a:endParaRPr lang="en-US" dirty="0"/>
          </a:p>
        </p:txBody>
      </p:sp>
      <p:pic>
        <p:nvPicPr>
          <p:cNvPr id="7" name="Picture 4" descr="http://scrapetv.com/News/News%20Pages/usa/Images/confederate-flag.jpg"/>
          <p:cNvPicPr>
            <a:picLocks noChangeAspect="1" noChangeArrowheads="1"/>
          </p:cNvPicPr>
          <p:nvPr/>
        </p:nvPicPr>
        <p:blipFill>
          <a:blip r:embed="rId3" cstate="print"/>
          <a:srcRect/>
          <a:stretch>
            <a:fillRect/>
          </a:stretch>
        </p:blipFill>
        <p:spPr bwMode="auto">
          <a:xfrm>
            <a:off x="7315200" y="304800"/>
            <a:ext cx="1447800" cy="955548"/>
          </a:xfrm>
          <a:prstGeom prst="rect">
            <a:avLst/>
          </a:prstGeom>
          <a:noFill/>
        </p:spPr>
      </p:pic>
      <p:pic>
        <p:nvPicPr>
          <p:cNvPr id="24578" name="Picture 2" descr="http://frankleslie.com/thesoldierfull/104.jpg"/>
          <p:cNvPicPr>
            <a:picLocks noChangeAspect="1" noChangeArrowheads="1"/>
          </p:cNvPicPr>
          <p:nvPr/>
        </p:nvPicPr>
        <p:blipFill>
          <a:blip r:embed="rId4"/>
          <a:srcRect/>
          <a:stretch>
            <a:fillRect/>
          </a:stretch>
        </p:blipFill>
        <p:spPr bwMode="auto">
          <a:xfrm>
            <a:off x="4495800" y="1981200"/>
            <a:ext cx="4393213" cy="3962400"/>
          </a:xfrm>
          <a:prstGeom prst="rect">
            <a:avLst/>
          </a:prstGeom>
          <a:noFill/>
        </p:spPr>
      </p:pic>
      <p:sp>
        <p:nvSpPr>
          <p:cNvPr id="9" name="Rectangle 8"/>
          <p:cNvSpPr/>
          <p:nvPr/>
        </p:nvSpPr>
        <p:spPr>
          <a:xfrm>
            <a:off x="5562600" y="5867400"/>
            <a:ext cx="2622834" cy="246221"/>
          </a:xfrm>
          <a:prstGeom prst="rect">
            <a:avLst/>
          </a:prstGeom>
        </p:spPr>
        <p:txBody>
          <a:bodyPr wrap="none">
            <a:spAutoFit/>
          </a:bodyPr>
          <a:lstStyle/>
          <a:p>
            <a:r>
              <a:rPr lang="en-US" sz="1000" dirty="0" smtClean="0"/>
              <a:t>http://frankleslie.com/thesoldierfull/104.jpg</a:t>
            </a:r>
            <a:endParaRPr lang="en-US" sz="1000" dirty="0"/>
          </a:p>
        </p:txBody>
      </p:sp>
      <p:sp>
        <p:nvSpPr>
          <p:cNvPr id="10" name="Rectangle 9"/>
          <p:cNvSpPr/>
          <p:nvPr/>
        </p:nvSpPr>
        <p:spPr>
          <a:xfrm>
            <a:off x="4572000" y="0"/>
            <a:ext cx="4572000" cy="246221"/>
          </a:xfrm>
          <a:prstGeom prst="rect">
            <a:avLst/>
          </a:prstGeom>
        </p:spPr>
        <p:txBody>
          <a:bodyPr>
            <a:spAutoFit/>
          </a:bodyPr>
          <a:lstStyle/>
          <a:p>
            <a:r>
              <a:rPr lang="en-US" sz="1000" dirty="0" smtClean="0"/>
              <a:t>http://scrapetv.com/News/News%20Pages/usa/Images/confederate-flag.jpg</a:t>
            </a:r>
            <a:endParaRPr lang="en-US" sz="1000" dirty="0"/>
          </a:p>
        </p:txBody>
      </p:sp>
      <p:pic>
        <p:nvPicPr>
          <p:cNvPr id="12" name="Track 7.mp3">
            <a:hlinkClick r:id="" action="ppaction://media"/>
          </p:cNvPr>
          <p:cNvPicPr>
            <a:picLocks noRot="1" noChangeAspect="1"/>
          </p:cNvPicPr>
          <p:nvPr>
            <a:audioFile r:link="rId1"/>
          </p:nvPr>
        </p:nvPicPr>
        <p:blipFill>
          <a:blip r:embed="rId5"/>
          <a:stretch>
            <a:fillRect/>
          </a:stretch>
        </p:blipFill>
        <p:spPr>
          <a:xfrm>
            <a:off x="8001000" y="6049963"/>
            <a:ext cx="808037" cy="8080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76"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20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20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2000"/>
                                        <p:tgtEl>
                                          <p:spTgt spid="5">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2000"/>
                                        <p:tgtEl>
                                          <p:spTgt spid="5">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20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9"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5"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Gettysburg:</a:t>
            </a:r>
            <a:endParaRPr lang="en-US" dirty="0"/>
          </a:p>
        </p:txBody>
      </p:sp>
      <p:sp>
        <p:nvSpPr>
          <p:cNvPr id="5" name="Content Placeholder 4"/>
          <p:cNvSpPr>
            <a:spLocks noGrp="1"/>
          </p:cNvSpPr>
          <p:nvPr>
            <p:ph sz="quarter" idx="2"/>
          </p:nvPr>
        </p:nvSpPr>
        <p:spPr>
          <a:xfrm>
            <a:off x="457200" y="1828800"/>
            <a:ext cx="4040188" cy="4531520"/>
          </a:xfrm>
        </p:spPr>
        <p:txBody>
          <a:bodyPr>
            <a:normAutofit lnSpcReduction="10000"/>
          </a:bodyPr>
          <a:lstStyle/>
          <a:p>
            <a:r>
              <a:rPr lang="en-US" dirty="0" smtClean="0"/>
              <a:t>July 1, 1863 – July 3, 1863</a:t>
            </a:r>
          </a:p>
          <a:p>
            <a:r>
              <a:rPr lang="en-US" dirty="0" smtClean="0"/>
              <a:t>Gettysburg, Pennsylvania</a:t>
            </a:r>
          </a:p>
          <a:p>
            <a:pPr>
              <a:buNone/>
            </a:pPr>
            <a:r>
              <a:rPr lang="en-US" dirty="0" smtClean="0"/>
              <a:t> 	</a:t>
            </a:r>
            <a:r>
              <a:rPr lang="en-US" u="sng" dirty="0" smtClean="0"/>
              <a:t>Confederate Command:</a:t>
            </a:r>
          </a:p>
          <a:p>
            <a:r>
              <a:rPr lang="en-US" dirty="0" smtClean="0"/>
              <a:t>General Robert E. Lee</a:t>
            </a:r>
          </a:p>
          <a:p>
            <a:pPr>
              <a:buNone/>
            </a:pPr>
            <a:r>
              <a:rPr lang="en-US" dirty="0" smtClean="0"/>
              <a:t>	</a:t>
            </a:r>
            <a:r>
              <a:rPr lang="en-US" u="sng" dirty="0" smtClean="0"/>
              <a:t>Union Command:</a:t>
            </a:r>
            <a:endParaRPr lang="en-US" dirty="0" smtClean="0"/>
          </a:p>
          <a:p>
            <a:r>
              <a:rPr lang="en-US" dirty="0" smtClean="0"/>
              <a:t>Major General George Meade </a:t>
            </a:r>
          </a:p>
          <a:p>
            <a:r>
              <a:rPr lang="en-US" dirty="0" smtClean="0"/>
              <a:t>Union Casualties: 23,055</a:t>
            </a:r>
          </a:p>
          <a:p>
            <a:r>
              <a:rPr lang="en-US" dirty="0" smtClean="0"/>
              <a:t>Confederate Casualites:23,231</a:t>
            </a:r>
          </a:p>
          <a:p>
            <a:r>
              <a:rPr lang="en-US" dirty="0" smtClean="0"/>
              <a:t>The significance of this battle was that there were so many troops, and it was the turning point of the Union Army. </a:t>
            </a:r>
          </a:p>
          <a:p>
            <a:pPr>
              <a:buNone/>
            </a:pPr>
            <a:endParaRPr lang="en-US" dirty="0"/>
          </a:p>
        </p:txBody>
      </p:sp>
      <p:pic>
        <p:nvPicPr>
          <p:cNvPr id="7" name="Picture 6" descr="http://www.baileyflagcenter.com/i/320__thumb"/>
          <p:cNvPicPr>
            <a:picLocks noChangeAspect="1" noChangeArrowheads="1"/>
          </p:cNvPicPr>
          <p:nvPr/>
        </p:nvPicPr>
        <p:blipFill>
          <a:blip r:embed="rId3"/>
          <a:srcRect/>
          <a:stretch>
            <a:fillRect/>
          </a:stretch>
        </p:blipFill>
        <p:spPr bwMode="auto">
          <a:xfrm>
            <a:off x="7467600" y="304800"/>
            <a:ext cx="1406412" cy="962025"/>
          </a:xfrm>
          <a:prstGeom prst="rect">
            <a:avLst/>
          </a:prstGeom>
          <a:noFill/>
        </p:spPr>
      </p:pic>
      <p:pic>
        <p:nvPicPr>
          <p:cNvPr id="25602" name="Picture 2" descr="http://www.zunal.com/myaccount/uploads/gettysburg_charge.jpg"/>
          <p:cNvPicPr>
            <a:picLocks noChangeAspect="1" noChangeArrowheads="1"/>
          </p:cNvPicPr>
          <p:nvPr/>
        </p:nvPicPr>
        <p:blipFill>
          <a:blip r:embed="rId4"/>
          <a:srcRect/>
          <a:stretch>
            <a:fillRect/>
          </a:stretch>
        </p:blipFill>
        <p:spPr bwMode="auto">
          <a:xfrm>
            <a:off x="4572000" y="2133600"/>
            <a:ext cx="4241417" cy="3820160"/>
          </a:xfrm>
          <a:prstGeom prst="rect">
            <a:avLst/>
          </a:prstGeom>
          <a:noFill/>
        </p:spPr>
      </p:pic>
      <p:sp>
        <p:nvSpPr>
          <p:cNvPr id="9" name="Rectangle 8"/>
          <p:cNvSpPr/>
          <p:nvPr/>
        </p:nvSpPr>
        <p:spPr>
          <a:xfrm>
            <a:off x="6248400" y="0"/>
            <a:ext cx="2895600" cy="246221"/>
          </a:xfrm>
          <a:prstGeom prst="rect">
            <a:avLst/>
          </a:prstGeom>
        </p:spPr>
        <p:txBody>
          <a:bodyPr wrap="square">
            <a:spAutoFit/>
          </a:bodyPr>
          <a:lstStyle/>
          <a:p>
            <a:r>
              <a:rPr lang="en-US" sz="1000" dirty="0" smtClean="0"/>
              <a:t>http://www.baileyflagcenter.com/i/320__thumb</a:t>
            </a:r>
            <a:endParaRPr lang="en-US" sz="1000" dirty="0"/>
          </a:p>
        </p:txBody>
      </p:sp>
      <p:sp>
        <p:nvSpPr>
          <p:cNvPr id="10" name="Rectangle 9"/>
          <p:cNvSpPr/>
          <p:nvPr/>
        </p:nvSpPr>
        <p:spPr>
          <a:xfrm>
            <a:off x="5105400" y="5943600"/>
            <a:ext cx="3733800" cy="400110"/>
          </a:xfrm>
          <a:prstGeom prst="rect">
            <a:avLst/>
          </a:prstGeom>
        </p:spPr>
        <p:txBody>
          <a:bodyPr wrap="square">
            <a:spAutoFit/>
          </a:bodyPr>
          <a:lstStyle/>
          <a:p>
            <a:r>
              <a:rPr lang="en-US" sz="1000" dirty="0" smtClean="0"/>
              <a:t>http://www.zunal.com/myaccount/uploads/gettysburg_charge.jpg</a:t>
            </a:r>
            <a:endParaRPr lang="en-US" sz="1000" dirty="0"/>
          </a:p>
        </p:txBody>
      </p:sp>
      <p:pic>
        <p:nvPicPr>
          <p:cNvPr id="12" name="Track 13.mp3">
            <a:hlinkClick r:id="" action="ppaction://media"/>
          </p:cNvPr>
          <p:cNvPicPr>
            <a:picLocks noRot="1" noChangeAspect="1"/>
          </p:cNvPicPr>
          <p:nvPr>
            <a:audioFile r:link="rId1"/>
          </p:nvPr>
        </p:nvPicPr>
        <p:blipFill>
          <a:blip r:embed="rId5"/>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992"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20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20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2000"/>
                                        <p:tgtEl>
                                          <p:spTgt spid="5">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6"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5"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69676D"/>
      </a:dk2>
      <a:lt2>
        <a:srgbClr val="C9C2D1"/>
      </a:lt2>
      <a:accent1>
        <a:srgbClr val="0070C0"/>
      </a:accent1>
      <a:accent2>
        <a:srgbClr val="000000"/>
      </a:accent2>
      <a:accent3>
        <a:srgbClr val="FF0000"/>
      </a:accent3>
      <a:accent4>
        <a:srgbClr val="6BB1C9"/>
      </a:accent4>
      <a:accent5>
        <a:srgbClr val="000000"/>
      </a:accent5>
      <a:accent6>
        <a:srgbClr val="0000FF"/>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766</TotalTime>
  <Words>918</Words>
  <Application>Microsoft Office PowerPoint</Application>
  <PresentationFormat>On-screen Show (4:3)</PresentationFormat>
  <Paragraphs>234</Paragraphs>
  <Slides>24</Slides>
  <Notes>8</Notes>
  <HiddenSlides>0</HiddenSlides>
  <MMClips>19</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Civil War</vt:lpstr>
      <vt:lpstr>Union States: </vt:lpstr>
      <vt:lpstr>Confederate States:</vt:lpstr>
      <vt:lpstr>Border States:</vt:lpstr>
      <vt:lpstr>Presidents during Civil War:</vt:lpstr>
      <vt:lpstr>Allies of the Civil War:</vt:lpstr>
      <vt:lpstr>Battle of Fort Sumter:</vt:lpstr>
      <vt:lpstr>1st Battle of Bull Run:</vt:lpstr>
      <vt:lpstr>Battle of Gettysburg:</vt:lpstr>
      <vt:lpstr>Second Battle of Fort Fisher:</vt:lpstr>
      <vt:lpstr>Battle of Appomattox Courthouse: </vt:lpstr>
      <vt:lpstr>Weapons:</vt:lpstr>
      <vt:lpstr>Weapons: Cannons</vt:lpstr>
      <vt:lpstr>Weapons: Rifles </vt:lpstr>
      <vt:lpstr>Weapons:  Swords</vt:lpstr>
      <vt:lpstr>Weapons: Pistols </vt:lpstr>
      <vt:lpstr>Transportation:</vt:lpstr>
      <vt:lpstr>Transportation: Ships </vt:lpstr>
      <vt:lpstr>Transportation: Trains </vt:lpstr>
      <vt:lpstr>Transportation: Horses</vt:lpstr>
      <vt:lpstr>Transportation: Wagons </vt:lpstr>
      <vt:lpstr>How did it end?</vt:lpstr>
      <vt:lpstr>How did the Civil War Affect America’s Future?</vt:lpstr>
      <vt:lpstr>Slide 24</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dc:title>
  <dc:creator>brady.koonce</dc:creator>
  <cp:lastModifiedBy>brady.koonce</cp:lastModifiedBy>
  <cp:revision>58</cp:revision>
  <dcterms:created xsi:type="dcterms:W3CDTF">2011-03-21T15:04:28Z</dcterms:created>
  <dcterms:modified xsi:type="dcterms:W3CDTF">2011-03-28T15:17:56Z</dcterms:modified>
</cp:coreProperties>
</file>